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37" r:id="rId2"/>
    <p:sldId id="503" r:id="rId3"/>
    <p:sldId id="535" r:id="rId4"/>
    <p:sldId id="536" r:id="rId5"/>
    <p:sldId id="506" r:id="rId6"/>
    <p:sldId id="507" r:id="rId7"/>
    <p:sldId id="508" r:id="rId8"/>
    <p:sldId id="509" r:id="rId9"/>
    <p:sldId id="510" r:id="rId10"/>
    <p:sldId id="511" r:id="rId11"/>
    <p:sldId id="518" r:id="rId12"/>
    <p:sldId id="519" r:id="rId13"/>
    <p:sldId id="520" r:id="rId14"/>
    <p:sldId id="521" r:id="rId15"/>
    <p:sldId id="522" r:id="rId16"/>
    <p:sldId id="523" r:id="rId17"/>
    <p:sldId id="524" r:id="rId18"/>
    <p:sldId id="525" r:id="rId19"/>
    <p:sldId id="526" r:id="rId20"/>
    <p:sldId id="527" r:id="rId21"/>
    <p:sldId id="528" r:id="rId22"/>
    <p:sldId id="529" r:id="rId23"/>
    <p:sldId id="530" r:id="rId24"/>
    <p:sldId id="539" r:id="rId25"/>
    <p:sldId id="540" r:id="rId26"/>
    <p:sldId id="541" r:id="rId27"/>
    <p:sldId id="542" r:id="rId28"/>
    <p:sldId id="543" r:id="rId29"/>
    <p:sldId id="544" r:id="rId30"/>
    <p:sldId id="545" r:id="rId31"/>
    <p:sldId id="546" r:id="rId32"/>
    <p:sldId id="547" r:id="rId33"/>
    <p:sldId id="548" r:id="rId34"/>
    <p:sldId id="549" r:id="rId35"/>
    <p:sldId id="550" r:id="rId36"/>
    <p:sldId id="551" r:id="rId37"/>
    <p:sldId id="55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6984" autoAdjust="0"/>
  </p:normalViewPr>
  <p:slideViewPr>
    <p:cSldViewPr snapToGrid="0">
      <p:cViewPr varScale="1">
        <p:scale>
          <a:sx n="120" d="100"/>
          <a:sy n="120" d="100"/>
        </p:scale>
        <p:origin x="120" y="390"/>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DAFD6-FAC2-42B7-869F-67A360C20BEA}"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14422-304B-4EC6-ABD9-7288B98B5903}" type="slidenum">
              <a:rPr lang="en-US" smtClean="0"/>
              <a:t>‹#›</a:t>
            </a:fld>
            <a:endParaRPr lang="en-US"/>
          </a:p>
        </p:txBody>
      </p:sp>
    </p:spTree>
    <p:extLst>
      <p:ext uri="{BB962C8B-B14F-4D97-AF65-F5344CB8AC3E}">
        <p14:creationId xmlns:p14="http://schemas.microsoft.com/office/powerpoint/2010/main" val="397105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Surfaces are two dimensional subsets of the 3</a:t>
            </a:r>
            <a:r>
              <a:rPr lang="hu-HU" altLang="en-US" dirty="0"/>
              <a:t>D</a:t>
            </a:r>
            <a:r>
              <a:rPr lang="en-US" altLang="en-US" dirty="0"/>
              <a:t> space. Their deﬁnition is very similar to that of curves, but now the parametric equations have two free parameters (parametric equations of curves map a line segment onto the curve, parametric equations of a surfaces map a square onto the surface).</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2</a:t>
            </a:fld>
            <a:endParaRPr lang="en-US"/>
          </a:p>
        </p:txBody>
      </p:sp>
    </p:spTree>
    <p:extLst>
      <p:ext uri="{BB962C8B-B14F-4D97-AF65-F5344CB8AC3E}">
        <p14:creationId xmlns:p14="http://schemas.microsoft.com/office/powerpoint/2010/main" val="2726442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74613" y="739775"/>
            <a:ext cx="6499225" cy="3656013"/>
          </a:xfrm>
          <a:ln/>
        </p:spPr>
      </p:sp>
      <p:sp>
        <p:nvSpPr>
          <p:cNvPr id="307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implementation of method </a:t>
            </a:r>
            <a:r>
              <a:rPr lang="en-US" altLang="en-US" dirty="0"/>
              <a:t>intersect </a:t>
            </a:r>
            <a:r>
              <a:rPr lang="en-US" altLang="en-US"/>
              <a:t>depends on </a:t>
            </a:r>
            <a:r>
              <a:rPr lang="en-US" altLang="en-US" dirty="0"/>
              <a:t>the actual </a:t>
            </a:r>
            <a:r>
              <a:rPr lang="en-US" altLang="en-US"/>
              <a:t>type of </a:t>
            </a:r>
            <a:r>
              <a:rPr lang="en-US" altLang="en-US" dirty="0"/>
              <a:t>the surface, since it means </a:t>
            </a:r>
            <a:r>
              <a:rPr lang="en-US" altLang="en-US"/>
              <a:t>the inclusion of </a:t>
            </a:r>
            <a:r>
              <a:rPr lang="en-US" altLang="en-US" dirty="0"/>
              <a:t>the </a:t>
            </a:r>
            <a:r>
              <a:rPr lang="en-US" altLang="en-US"/>
              <a:t>ray equation into the equation of </a:t>
            </a:r>
            <a:r>
              <a:rPr lang="en-US" altLang="en-US" dirty="0"/>
              <a:t>the surface. The first example is the sphere. Substituting the </a:t>
            </a:r>
            <a:r>
              <a:rPr lang="en-US" altLang="en-US"/>
              <a:t>ray equation into the equation of </a:t>
            </a:r>
            <a:r>
              <a:rPr lang="en-US" altLang="en-US" dirty="0"/>
              <a:t>the sphere and taking </a:t>
            </a:r>
            <a:r>
              <a:rPr lang="en-US" altLang="en-US"/>
              <a:t>advantage of </a:t>
            </a:r>
            <a:r>
              <a:rPr lang="en-US" altLang="en-US" dirty="0"/>
              <a:t>the </a:t>
            </a:r>
            <a:r>
              <a:rPr lang="en-US" altLang="en-US" err="1"/>
              <a:t>distributivity</a:t>
            </a:r>
            <a:r>
              <a:rPr lang="en-US" altLang="en-US"/>
              <a:t> of </a:t>
            </a:r>
            <a:r>
              <a:rPr lang="en-US" altLang="en-US" dirty="0"/>
              <a:t>the </a:t>
            </a:r>
            <a:r>
              <a:rPr lang="en-US" altLang="en-US"/>
              <a:t>scalar product</a:t>
            </a:r>
            <a:r>
              <a:rPr lang="en-US" altLang="en-US" dirty="0"/>
              <a:t>, we can establish </a:t>
            </a:r>
            <a:r>
              <a:rPr lang="en-US" altLang="en-US"/>
              <a:t>a second order equation for unknown </a:t>
            </a:r>
            <a:r>
              <a:rPr lang="en-US" altLang="en-US" dirty="0"/>
              <a:t>ray parameter t. </a:t>
            </a:r>
            <a:r>
              <a:rPr lang="en-US" altLang="en-US"/>
              <a:t>A second order equation </a:t>
            </a:r>
            <a:r>
              <a:rPr lang="en-US" altLang="en-US" dirty="0"/>
              <a:t>may </a:t>
            </a:r>
            <a:r>
              <a:rPr lang="en-US" altLang="en-US"/>
              <a:t>have zero, one or two real roots (complex roots have no </a:t>
            </a:r>
            <a:r>
              <a:rPr lang="en-US" altLang="en-US" dirty="0"/>
              <a:t>physical meaning here), </a:t>
            </a:r>
            <a:r>
              <a:rPr lang="en-US" altLang="en-US"/>
              <a:t>which corresponds to </a:t>
            </a:r>
            <a:r>
              <a:rPr lang="en-US" altLang="en-US" dirty="0"/>
              <a:t>the cases when the </a:t>
            </a:r>
            <a:r>
              <a:rPr lang="en-US" altLang="en-US"/>
              <a:t>ray does not </a:t>
            </a:r>
            <a:r>
              <a:rPr lang="en-US" altLang="en-US" dirty="0"/>
              <a:t>intersect the sphere, the ray is </a:t>
            </a:r>
            <a:r>
              <a:rPr lang="en-US" altLang="en-US"/>
              <a:t>tangent to </a:t>
            </a:r>
            <a:r>
              <a:rPr lang="en-US" altLang="en-US" dirty="0"/>
              <a:t>the sphere, and when the ray intersects the sphere </a:t>
            </a:r>
            <a:r>
              <a:rPr lang="en-US" altLang="en-US"/>
              <a:t>in two points</a:t>
            </a:r>
            <a:r>
              <a:rPr lang="en-US" altLang="en-US" dirty="0"/>
              <a:t>, entering then leaning it</a:t>
            </a:r>
            <a:r>
              <a:rPr lang="en-US" altLang="en-US"/>
              <a:t>. From the roots</a:t>
            </a:r>
            <a:r>
              <a:rPr lang="en-US" altLang="en-US" dirty="0"/>
              <a:t>, we need the </a:t>
            </a:r>
            <a:r>
              <a:rPr lang="en-US" altLang="en-US"/>
              <a:t>smallest positive one</a:t>
            </a:r>
            <a:r>
              <a:rPr lang="en-US" altLang="en-US" dirty="0"/>
              <a:t>.</a:t>
            </a:r>
          </a:p>
          <a:p>
            <a:endParaRPr lang="en-US" altLang="en-US" dirty="0"/>
          </a:p>
          <a:p>
            <a:r>
              <a:rPr lang="en-US" altLang="en-US" dirty="0"/>
              <a:t>Recall that </a:t>
            </a:r>
            <a:r>
              <a:rPr lang="en-US" altLang="en-US"/>
              <a:t>we also </a:t>
            </a:r>
            <a:r>
              <a:rPr lang="en-US" altLang="en-US" dirty="0"/>
              <a:t>need the </a:t>
            </a:r>
            <a:r>
              <a:rPr lang="en-US" altLang="en-US"/>
              <a:t>surface normal </a:t>
            </a:r>
            <a:r>
              <a:rPr lang="en-US" altLang="en-US" dirty="0"/>
              <a:t>at </a:t>
            </a:r>
            <a:r>
              <a:rPr lang="en-US" altLang="en-US"/>
              <a:t>the intersection point. For </a:t>
            </a:r>
            <a:r>
              <a:rPr lang="en-US" altLang="en-US" dirty="0"/>
              <a:t>a sphere, </a:t>
            </a:r>
            <a:r>
              <a:rPr lang="en-US" altLang="en-US"/>
              <a:t>the normal </a:t>
            </a:r>
            <a:r>
              <a:rPr lang="en-US" altLang="en-US" dirty="0"/>
              <a:t>is </a:t>
            </a:r>
            <a:r>
              <a:rPr lang="en-US" altLang="en-US"/>
              <a:t>parallel to the vector pointing from </a:t>
            </a:r>
            <a:r>
              <a:rPr lang="en-US" altLang="en-US" dirty="0"/>
              <a:t>the </a:t>
            </a:r>
            <a:r>
              <a:rPr lang="en-US" altLang="en-US"/>
              <a:t>center to </a:t>
            </a:r>
            <a:r>
              <a:rPr lang="en-US" altLang="en-US" dirty="0"/>
              <a:t>the </a:t>
            </a:r>
            <a:r>
              <a:rPr lang="en-US" altLang="en-US"/>
              <a:t>surface point</a:t>
            </a:r>
            <a:r>
              <a:rPr lang="en-US" altLang="en-US" dirty="0"/>
              <a:t>. It can </a:t>
            </a:r>
            <a:r>
              <a:rPr lang="en-US" altLang="en-US"/>
              <a:t>be normalized</a:t>
            </a:r>
            <a:r>
              <a:rPr lang="en-US" altLang="en-US" dirty="0"/>
              <a:t>, i.e. </a:t>
            </a:r>
            <a:r>
              <a:rPr lang="en-US" altLang="en-US"/>
              <a:t>turned to </a:t>
            </a:r>
            <a:r>
              <a:rPr lang="en-US" altLang="en-US" dirty="0"/>
              <a:t>a </a:t>
            </a:r>
            <a:r>
              <a:rPr lang="en-US" altLang="en-US"/>
              <a:t>unit vector</a:t>
            </a:r>
            <a:r>
              <a:rPr lang="en-US" altLang="en-US" dirty="0"/>
              <a:t>, by dividing by its length, which </a:t>
            </a:r>
            <a:r>
              <a:rPr lang="en-US" altLang="en-US"/>
              <a:t>equals to </a:t>
            </a:r>
            <a:r>
              <a:rPr lang="en-US" altLang="en-US" dirty="0"/>
              <a:t>the </a:t>
            </a:r>
            <a:r>
              <a:rPr lang="en-US" altLang="en-US"/>
              <a:t>radius of </a:t>
            </a:r>
            <a:r>
              <a:rPr lang="en-US" altLang="en-US" dirty="0"/>
              <a:t>the sphere.</a:t>
            </a:r>
          </a:p>
        </p:txBody>
      </p:sp>
    </p:spTree>
    <p:extLst>
      <p:ext uri="{BB962C8B-B14F-4D97-AF65-F5344CB8AC3E}">
        <p14:creationId xmlns:p14="http://schemas.microsoft.com/office/powerpoint/2010/main" val="258790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That</a:t>
            </a:r>
            <a:r>
              <a:rPr lang="hu-HU" baseline="0" dirty="0"/>
              <a:t> the implicit equation is quadratic means that the coordinate variables can appear at most twice as a factor in any of the terms making up the equation. There is no x</a:t>
            </a:r>
            <a:r>
              <a:rPr lang="en-US" baseline="0" dirty="0"/>
              <a:t>*x*y or x*x*x. If we consider x*y and y*x different, this means 16 possible terms, thus 16 coefficients. Of course, x*y and y*x are not different, so we could do with 10 coefficients, but that would destroy the symmetry.</a:t>
            </a:r>
          </a:p>
          <a:p>
            <a:endParaRPr lang="en-US" baseline="0" dirty="0"/>
          </a:p>
          <a:p>
            <a:r>
              <a:rPr lang="en-US" baseline="0" dirty="0"/>
              <a:t>The 16 coefficient can be put in a matrix, and the equation written with a vector-matrix-vector product. In both vectors, the free variables appear. Element a is the coefficient of the x*x term, b is the x*y term, d is the x term, p is the constant. Of course, the same surface can be represented by a lot of matrices, for example, if we decrease b and increase e with the same amount, the equation is equivalent.</a:t>
            </a:r>
          </a:p>
          <a:p>
            <a:endParaRPr lang="en-US" baseline="0" dirty="0"/>
          </a:p>
          <a:p>
            <a:r>
              <a:rPr lang="en-US" baseline="0" dirty="0"/>
              <a:t>Note that we had to extend the coordinate vector with a 1 to get four-element vectors, and thus accommodate the linear and constant terms in the matrix multiplication. These extended coordinates will feature later extensively as a special case of the so-called homogeneous coordinates. The horns in the final, really compact equation indicate this extension to 4 elements.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17</a:t>
            </a:fld>
            <a:endParaRPr lang="en-US"/>
          </a:p>
        </p:txBody>
      </p:sp>
    </p:spTree>
    <p:extLst>
      <p:ext uri="{BB962C8B-B14F-4D97-AF65-F5344CB8AC3E}">
        <p14:creationId xmlns:p14="http://schemas.microsoft.com/office/powerpoint/2010/main" val="195034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Implicit surfaces can be more complex</a:t>
            </a:r>
            <a:r>
              <a:rPr lang="hu-HU" baseline="0" dirty="0"/>
              <a:t> than quadrics. By summing simple inverse quadratic functions we get a smooth isosurface enclosing the centers.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28</a:t>
            </a:fld>
            <a:endParaRPr lang="en-US"/>
          </a:p>
        </p:txBody>
      </p:sp>
    </p:spTree>
    <p:extLst>
      <p:ext uri="{BB962C8B-B14F-4D97-AF65-F5344CB8AC3E}">
        <p14:creationId xmlns:p14="http://schemas.microsoft.com/office/powerpoint/2010/main" val="658002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74613" y="739775"/>
            <a:ext cx="6499225" cy="3656013"/>
          </a:xfrm>
          <a:ln/>
        </p:spPr>
      </p:sp>
      <p:sp>
        <p:nvSpPr>
          <p:cNvPr id="74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0947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What</a:t>
            </a:r>
            <a:r>
              <a:rPr lang="hu-HU" baseline="0" dirty="0"/>
              <a:t> would the equation of a sphere be? Just like the circle in 2D, the sphere is defined as the set of points at distance R from center c. This condition can be written as an equation in both the more verbose scalar and the shorter vector notations.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5</a:t>
            </a:fld>
            <a:endParaRPr lang="en-US"/>
          </a:p>
        </p:txBody>
      </p:sp>
    </p:spTree>
    <p:extLst>
      <p:ext uri="{BB962C8B-B14F-4D97-AF65-F5344CB8AC3E}">
        <p14:creationId xmlns:p14="http://schemas.microsoft.com/office/powerpoint/2010/main" val="64949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What about a cylinder?</a:t>
            </a:r>
            <a:r>
              <a:rPr lang="hu-HU" baseline="0" dirty="0"/>
              <a:t> An infinite cylinder could be defined by a line for the axis and the radius R. To keep things simple, let us look at a special cylinder first: the one for with the axis direction is </a:t>
            </a:r>
            <a:r>
              <a:rPr lang="en-US" baseline="0" dirty="0"/>
              <a:t>(0, 0, 1), and a point on the axis is c</a:t>
            </a:r>
            <a:r>
              <a:rPr lang="hu-HU" baseline="0" dirty="0"/>
              <a:t>. What condition desc</a:t>
            </a:r>
            <a:r>
              <a:rPr lang="en-US" baseline="0" dirty="0"/>
              <a:t>r</a:t>
            </a:r>
            <a:r>
              <a:rPr lang="hu-HU" baseline="0" dirty="0"/>
              <a:t>ibes the x, y, z coordinates of surface points?</a:t>
            </a:r>
          </a:p>
          <a:p>
            <a:endParaRPr lang="hu-HU" baseline="0" dirty="0"/>
          </a:p>
          <a:p>
            <a:r>
              <a:rPr lang="hu-HU" baseline="0" dirty="0"/>
              <a:t>No condition for z, but x and y are on the circle</a:t>
            </a:r>
            <a:r>
              <a:rPr lang="en-US" baseline="0" dirty="0"/>
              <a:t> around (cx, cy)</a:t>
            </a:r>
            <a:r>
              <a:rPr lang="hu-HU" baseline="0" dirty="0"/>
              <a:t>. The equation of this special cylinder </a:t>
            </a:r>
            <a:r>
              <a:rPr lang="en-US" baseline="0" dirty="0"/>
              <a:t>is the same as the equation of the circle on the plane! This can be seen as extruding a circle from the plane by allowing all and any values for z.</a:t>
            </a:r>
          </a:p>
          <a:p>
            <a:endParaRPr lang="en-US" baseline="0" dirty="0"/>
          </a:p>
          <a:p>
            <a:r>
              <a:rPr lang="en-US" baseline="0" dirty="0"/>
              <a:t>Writing the vector form requires some thought. Of course, we write the 2D vectors from the elements of the 3D vectors, and use the vector form of the circle equation, but that does not accomplish a lot: we still have the subscripts, and we are not working with vectors and vector operations. Let us forget the special orientation cylinder, and work out the vector equation for the generic case: of course it will also cover the special case with axis=(0, 0, 1), but without any distinction for axis directions.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6</a:t>
            </a:fld>
            <a:endParaRPr lang="en-US"/>
          </a:p>
        </p:txBody>
      </p:sp>
    </p:spTree>
    <p:extLst>
      <p:ext uri="{BB962C8B-B14F-4D97-AF65-F5344CB8AC3E}">
        <p14:creationId xmlns:p14="http://schemas.microsoft.com/office/powerpoint/2010/main" val="63038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a:t>
            </a:r>
            <a:r>
              <a:rPr lang="hu-HU" baseline="0" dirty="0"/>
              <a:t> very important class of surfaces are those described by quadratic equaitions. They are called quadratic surfaces, or quadrics for short. They include spheres, ellipsoids, cones, cylinders, paraboloids, hyperboloids, and combinations thereof like the elliptic cylinder or the hyperbolic paraboloid.</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7</a:t>
            </a:fld>
            <a:endParaRPr lang="en-US"/>
          </a:p>
        </p:txBody>
      </p:sp>
    </p:spTree>
    <p:extLst>
      <p:ext uri="{BB962C8B-B14F-4D97-AF65-F5344CB8AC3E}">
        <p14:creationId xmlns:p14="http://schemas.microsoft.com/office/powerpoint/2010/main" val="3451927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That</a:t>
            </a:r>
            <a:r>
              <a:rPr lang="hu-HU" baseline="0" dirty="0"/>
              <a:t> the implicit equation is quadratic means that the coordinate variables can appear at most twice as a factor in any of the terms making up the equation. There is no x</a:t>
            </a:r>
            <a:r>
              <a:rPr lang="en-US" baseline="0" dirty="0"/>
              <a:t>*x*y or x*x*x. If we consider x*y and y*x different, this means 16 possible terms, thus 16 coefficients. Of course, x*y and y*x are not different, so we could do with 10 coefficients, but that would destroy the symmetry.</a:t>
            </a:r>
          </a:p>
          <a:p>
            <a:endParaRPr lang="en-US" baseline="0" dirty="0"/>
          </a:p>
          <a:p>
            <a:r>
              <a:rPr lang="en-US" baseline="0" dirty="0"/>
              <a:t>The 16 coefficient</a:t>
            </a:r>
            <a:r>
              <a:rPr lang="hu-HU" baseline="0" dirty="0"/>
              <a:t>s</a:t>
            </a:r>
            <a:r>
              <a:rPr lang="en-US" baseline="0" dirty="0"/>
              <a:t> can be </a:t>
            </a:r>
            <a:r>
              <a:rPr lang="hu-HU" baseline="0" dirty="0" err="1"/>
              <a:t>placed</a:t>
            </a:r>
            <a:r>
              <a:rPr lang="hu-HU" baseline="0" dirty="0"/>
              <a:t> </a:t>
            </a:r>
            <a:r>
              <a:rPr lang="en-US" baseline="0" dirty="0"/>
              <a:t>in a matrix, and the equation written with a vector-matrix-vector product. In both vectors, the free variables appear. Element a is the coefficient of the x*x term, b is the x*y term, d is the x term, p is the constant. Of course, the same surface can be represented by a lot of matrices, for example, if we decrease b and increase e with the same amount, the equation is equivalent.</a:t>
            </a:r>
          </a:p>
          <a:p>
            <a:endParaRPr lang="en-US" baseline="0" dirty="0"/>
          </a:p>
          <a:p>
            <a:r>
              <a:rPr lang="en-US" baseline="0" dirty="0"/>
              <a:t>Note that we had to extend the coordinate vector with a 1 to get four-element vectors, and thus accommodate the linear and constant terms in the matrix multiplication. These extended coordinates </a:t>
            </a:r>
            <a:r>
              <a:rPr lang="hu-HU" baseline="0" dirty="0" err="1"/>
              <a:t>are</a:t>
            </a:r>
            <a:r>
              <a:rPr lang="hu-HU" baseline="0" dirty="0"/>
              <a:t> </a:t>
            </a:r>
            <a:r>
              <a:rPr lang="en-US" baseline="0" dirty="0"/>
              <a:t>a special case of homogeneous coordinates. The horns in the final, really compact equation indicate this extension to 4 elements.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8</a:t>
            </a:fld>
            <a:endParaRPr lang="en-US"/>
          </a:p>
        </p:txBody>
      </p:sp>
    </p:spTree>
    <p:extLst>
      <p:ext uri="{BB962C8B-B14F-4D97-AF65-F5344CB8AC3E}">
        <p14:creationId xmlns:p14="http://schemas.microsoft.com/office/powerpoint/2010/main" val="163363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sphere matrix is easy to construct</a:t>
            </a:r>
            <a:r>
              <a:rPr lang="hu-HU" dirty="0"/>
              <a:t> by reading</a:t>
            </a:r>
            <a:r>
              <a:rPr lang="hu-HU" baseline="0" dirty="0"/>
              <a:t> the coefficients from the sphere equation</a:t>
            </a:r>
            <a:r>
              <a:rPr lang="en-US" dirty="0"/>
              <a:t>.</a:t>
            </a:r>
          </a:p>
        </p:txBody>
      </p:sp>
      <p:sp>
        <p:nvSpPr>
          <p:cNvPr id="4" name="Slide Number Placeholder 3"/>
          <p:cNvSpPr>
            <a:spLocks noGrp="1"/>
          </p:cNvSpPr>
          <p:nvPr>
            <p:ph type="sldNum" sz="quarter" idx="10"/>
          </p:nvPr>
        </p:nvSpPr>
        <p:spPr/>
        <p:txBody>
          <a:bodyPr/>
          <a:lstStyle/>
          <a:p>
            <a:fld id="{64F8FCFD-A81E-4F03-9EE9-AF679686BD11}" type="slidenum">
              <a:rPr lang="en-US" smtClean="0"/>
              <a:pPr/>
              <a:t>9</a:t>
            </a:fld>
            <a:endParaRPr lang="en-US"/>
          </a:p>
        </p:txBody>
      </p:sp>
    </p:spTree>
    <p:extLst>
      <p:ext uri="{BB962C8B-B14F-4D97-AF65-F5344CB8AC3E}">
        <p14:creationId xmlns:p14="http://schemas.microsoft.com/office/powerpoint/2010/main" val="287040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cone equation, consider the cross-sections at constant-z</a:t>
            </a:r>
            <a:r>
              <a:rPr lang="en-US" baseline="0" dirty="0"/>
              <a:t> planes. The radius of the circle there is the z value. Thus, writing the circle equation with z as the radius does the job. The matrix only requires reading the coefficients from the equation.</a:t>
            </a:r>
          </a:p>
          <a:p>
            <a:endParaRPr lang="en-US" baseline="0" dirty="0"/>
          </a:p>
          <a:p>
            <a:r>
              <a:rPr lang="en-US" baseline="0" dirty="0"/>
              <a:t>These examples are to </a:t>
            </a:r>
            <a:r>
              <a:rPr lang="hu-HU" baseline="0" dirty="0"/>
              <a:t>demonstrate</a:t>
            </a:r>
            <a:r>
              <a:rPr lang="en-US" baseline="0" dirty="0"/>
              <a:t> that the coefficient matrix is a concrete matrix with </a:t>
            </a:r>
            <a:r>
              <a:rPr lang="hu-HU" baseline="0" dirty="0"/>
              <a:t>concreate </a:t>
            </a:r>
            <a:r>
              <a:rPr lang="en-US" baseline="0" dirty="0"/>
              <a:t>numbers, specifying the surface. For special surfaces</a:t>
            </a:r>
            <a:r>
              <a:rPr lang="hu-HU" baseline="0" dirty="0"/>
              <a:t> like these</a:t>
            </a:r>
            <a:r>
              <a:rPr lang="en-US" baseline="0" dirty="0"/>
              <a:t>, the matrix can be constructed manually. How to design more generic quadric shapes will be discussed later, when we already know about transformations.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10</a:t>
            </a:fld>
            <a:endParaRPr lang="en-US"/>
          </a:p>
        </p:txBody>
      </p:sp>
    </p:spTree>
    <p:extLst>
      <p:ext uri="{BB962C8B-B14F-4D97-AF65-F5344CB8AC3E}">
        <p14:creationId xmlns:p14="http://schemas.microsoft.com/office/powerpoint/2010/main" val="293041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a:bodyPr>
          <a:lstStyle/>
          <a:p>
            <a:endParaRPr lang="en-US" dirty="0"/>
          </a:p>
        </p:txBody>
      </p:sp>
      <p:sp>
        <p:nvSpPr>
          <p:cNvPr id="4" name="Dia számának helye 3"/>
          <p:cNvSpPr>
            <a:spLocks noGrp="1"/>
          </p:cNvSpPr>
          <p:nvPr>
            <p:ph type="sldNum" sz="quarter" idx="10"/>
          </p:nvPr>
        </p:nvSpPr>
        <p:spPr/>
        <p:txBody>
          <a:bodyPr/>
          <a:lstStyle/>
          <a:p>
            <a:fld id="{64F8FCFD-A81E-4F03-9EE9-AF679686BD11}" type="slidenum">
              <a:rPr lang="en-US" smtClean="0"/>
              <a:pPr/>
              <a:t>12</a:t>
            </a:fld>
            <a:endParaRPr lang="en-US" dirty="0"/>
          </a:p>
        </p:txBody>
      </p:sp>
    </p:spTree>
    <p:extLst>
      <p:ext uri="{BB962C8B-B14F-4D97-AF65-F5344CB8AC3E}">
        <p14:creationId xmlns:p14="http://schemas.microsoft.com/office/powerpoint/2010/main" val="1985452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iakép helye 1"/>
          <p:cNvSpPr>
            <a:spLocks noGrp="1" noRot="1" noChangeAspect="1" noTextEdit="1"/>
          </p:cNvSpPr>
          <p:nvPr>
            <p:ph type="sldImg"/>
          </p:nvPr>
        </p:nvSpPr>
        <p:spPr>
          <a:xfrm>
            <a:off x="74613" y="739775"/>
            <a:ext cx="6499225" cy="3656013"/>
          </a:xfrm>
          <a:ln/>
        </p:spPr>
      </p:sp>
      <p:sp>
        <p:nvSpPr>
          <p:cNvPr id="68611" name="Jegyzetek helye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Now </a:t>
            </a:r>
            <a:r>
              <a:rPr lang="en-US" altLang="en-US" dirty="0"/>
              <a:t>we have calculated the </a:t>
            </a:r>
            <a:r>
              <a:rPr lang="en-US" altLang="en-US"/>
              <a:t>ray direction for </a:t>
            </a:r>
            <a:r>
              <a:rPr lang="en-US" altLang="en-US" dirty="0"/>
              <a:t>a pixel. The </a:t>
            </a:r>
            <a:r>
              <a:rPr lang="en-US" altLang="en-US"/>
              <a:t>ray origin would of course </a:t>
            </a:r>
            <a:r>
              <a:rPr lang="en-US" altLang="en-US" dirty="0"/>
              <a:t>be the </a:t>
            </a:r>
            <a:r>
              <a:rPr lang="en-US" altLang="en-US"/>
              <a:t>eye position-</a:t>
            </a:r>
            <a:r>
              <a:rPr lang="en-US" altLang="en-US" dirty="0"/>
              <a:t>-- at </a:t>
            </a:r>
            <a:r>
              <a:rPr lang="en-US" altLang="en-US"/>
              <a:t>least for </a:t>
            </a:r>
            <a:r>
              <a:rPr lang="en-US" altLang="en-US" dirty="0"/>
              <a:t>primary rays.</a:t>
            </a:r>
          </a:p>
          <a:p>
            <a:endParaRPr lang="en-US" altLang="en-US" dirty="0"/>
          </a:p>
          <a:p>
            <a:r>
              <a:rPr lang="en-US" altLang="en-US" dirty="0"/>
              <a:t>In general, a ray is a </a:t>
            </a:r>
            <a:r>
              <a:rPr lang="en-US" altLang="en-US" dirty="0" err="1"/>
              <a:t>halfline</a:t>
            </a:r>
            <a:r>
              <a:rPr lang="en-US" altLang="en-US" dirty="0"/>
              <a:t>, with </a:t>
            </a:r>
            <a:r>
              <a:rPr lang="en-US" altLang="en-US"/>
              <a:t>the above equation</a:t>
            </a:r>
            <a:r>
              <a:rPr lang="en-US" altLang="en-US" dirty="0"/>
              <a:t>. t is the ray parameter. If dir </a:t>
            </a:r>
            <a:r>
              <a:rPr lang="en-US" altLang="en-US"/>
              <a:t>is normalized </a:t>
            </a:r>
            <a:r>
              <a:rPr lang="en-US" altLang="en-US" dirty="0"/>
              <a:t>(and </a:t>
            </a:r>
            <a:r>
              <a:rPr lang="en-US" altLang="en-US"/>
              <a:t>it should </a:t>
            </a:r>
            <a:r>
              <a:rPr lang="en-US" altLang="en-US" dirty="0"/>
              <a:t>be), then t </a:t>
            </a:r>
            <a:r>
              <a:rPr lang="en-US" altLang="en-US"/>
              <a:t>is also </a:t>
            </a:r>
            <a:r>
              <a:rPr lang="en-US" altLang="en-US" dirty="0"/>
              <a:t>the </a:t>
            </a:r>
            <a:r>
              <a:rPr lang="en-US" altLang="en-US"/>
              <a:t>distance from the origin</a:t>
            </a:r>
            <a:r>
              <a:rPr lang="en-US" altLang="en-US" dirty="0"/>
              <a:t>.</a:t>
            </a:r>
          </a:p>
        </p:txBody>
      </p:sp>
    </p:spTree>
    <p:extLst>
      <p:ext uri="{BB962C8B-B14F-4D97-AF65-F5344CB8AC3E}">
        <p14:creationId xmlns:p14="http://schemas.microsoft.com/office/powerpoint/2010/main" val="406881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Orthodox Herbertarian" panose="04030A05080202020503" pitchFamily="8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8A3FAA-9C6C-4F9E-8590-40D8D97A52B8}"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68451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8A3FAA-9C6C-4F9E-8590-40D8D97A52B8}"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62098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8A3FAA-9C6C-4F9E-8590-40D8D97A52B8}"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2956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8A3FAA-9C6C-4F9E-8590-40D8D97A52B8}"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51423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A3FAA-9C6C-4F9E-8590-40D8D97A52B8}"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84132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8A3FAA-9C6C-4F9E-8590-40D8D97A52B8}"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84574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8A3FAA-9C6C-4F9E-8590-40D8D97A52B8}" type="datetimeFigureOut">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315044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8A3FAA-9C6C-4F9E-8590-40D8D97A52B8}" type="datetimeFigureOut">
              <a:rPr lang="en-US" smtClean="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72949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A3FAA-9C6C-4F9E-8590-40D8D97A52B8}" type="datetimeFigureOut">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319611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A3FAA-9C6C-4F9E-8590-40D8D97A52B8}"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6218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A3FAA-9C6C-4F9E-8590-40D8D97A52B8}"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157437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A3FAA-9C6C-4F9E-8590-40D8D97A52B8}" type="datetimeFigureOut">
              <a:rPr lang="en-US" smtClean="0"/>
              <a:t>11/30/2021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044BC-9736-40F5-8466-EB5F93A9C1F3}" type="slidenum">
              <a:rPr lang="en-US" smtClean="0"/>
              <a:t>‹#›</a:t>
            </a:fld>
            <a:endParaRPr lang="en-US"/>
          </a:p>
        </p:txBody>
      </p:sp>
    </p:spTree>
    <p:extLst>
      <p:ext uri="{BB962C8B-B14F-4D97-AF65-F5344CB8AC3E}">
        <p14:creationId xmlns:p14="http://schemas.microsoft.com/office/powerpoint/2010/main" val="403912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F0000"/>
          </a:solidFill>
          <a:latin typeface="Whipsmart" panose="020B0502030203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hipsmart" panose="020B0502030203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psmart" panose="020B050203020305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psmart" panose="020B050203020305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png"/><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tags" Target="../tags/tag25.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notesSlide" Target="../notesSlides/notesSlide10.xml"/><Relationship Id="rId5" Type="http://schemas.openxmlformats.org/officeDocument/2006/relationships/tags" Target="../tags/tag28.xml"/><Relationship Id="rId15" Type="http://schemas.openxmlformats.org/officeDocument/2006/relationships/image" Target="../media/image33.png"/><Relationship Id="rId10" Type="http://schemas.openxmlformats.org/officeDocument/2006/relationships/slideLayout" Target="../slideLayouts/slideLayout6.xml"/><Relationship Id="rId19" Type="http://schemas.openxmlformats.org/officeDocument/2006/relationships/image" Target="../media/image37.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5.xml"/><Relationship Id="rId7" Type="http://schemas.openxmlformats.org/officeDocument/2006/relationships/image" Target="../media/image2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4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41.xml"/><Relationship Id="rId7" Type="http://schemas.openxmlformats.org/officeDocument/2006/relationships/image" Target="../media/image4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6.xml"/><Relationship Id="rId11" Type="http://schemas.openxmlformats.org/officeDocument/2006/relationships/image" Target="../media/image47.png"/><Relationship Id="rId5" Type="http://schemas.openxmlformats.org/officeDocument/2006/relationships/tags" Target="../tags/tag43.xml"/><Relationship Id="rId10" Type="http://schemas.openxmlformats.org/officeDocument/2006/relationships/image" Target="../media/image46.png"/><Relationship Id="rId4" Type="http://schemas.openxmlformats.org/officeDocument/2006/relationships/tags" Target="../tags/tag42.xml"/><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png"/><Relationship Id="rId2" Type="http://schemas.openxmlformats.org/officeDocument/2006/relationships/tags" Target="../tags/tag2.xml"/><Relationship Id="rId16"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5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slideLayout" Target="../slideLayouts/slideLayout2.xml"/><Relationship Id="rId7" Type="http://schemas.openxmlformats.org/officeDocument/2006/relationships/image" Target="../media/image53.gif"/><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2.xml"/><Relationship Id="rId9" Type="http://schemas.openxmlformats.org/officeDocument/2006/relationships/image" Target="../media/image55.gi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58.png"/><Relationship Id="rId4" Type="http://schemas.openxmlformats.org/officeDocument/2006/relationships/image" Target="../media/image55.gif"/></Relationships>
</file>

<file path=ppt/slides/_rels/slide3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notesSlide" Target="../notesSlides/notesSlide13.xml"/><Relationship Id="rId18" Type="http://schemas.openxmlformats.org/officeDocument/2006/relationships/image" Target="../media/image62.png"/><Relationship Id="rId3" Type="http://schemas.openxmlformats.org/officeDocument/2006/relationships/tags" Target="../tags/tag52.xml"/><Relationship Id="rId21" Type="http://schemas.openxmlformats.org/officeDocument/2006/relationships/image" Target="../media/image65.png"/><Relationship Id="rId7" Type="http://schemas.openxmlformats.org/officeDocument/2006/relationships/tags" Target="../tags/tag56.xml"/><Relationship Id="rId12" Type="http://schemas.openxmlformats.org/officeDocument/2006/relationships/slideLayout" Target="../slideLayouts/slideLayout6.xml"/><Relationship Id="rId17" Type="http://schemas.openxmlformats.org/officeDocument/2006/relationships/image" Target="../media/image61.png"/><Relationship Id="rId2" Type="http://schemas.openxmlformats.org/officeDocument/2006/relationships/tags" Target="../tags/tag51.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image" Target="../media/image33.png"/><Relationship Id="rId5" Type="http://schemas.openxmlformats.org/officeDocument/2006/relationships/tags" Target="../tags/tag54.xml"/><Relationship Id="rId15" Type="http://schemas.openxmlformats.org/officeDocument/2006/relationships/image" Target="../media/image59.png"/><Relationship Id="rId23" Type="http://schemas.openxmlformats.org/officeDocument/2006/relationships/image" Target="../media/image32.png"/><Relationship Id="rId10" Type="http://schemas.openxmlformats.org/officeDocument/2006/relationships/tags" Target="../tags/tag59.xml"/><Relationship Id="rId19" Type="http://schemas.openxmlformats.org/officeDocument/2006/relationships/image" Target="../media/image63.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31.png"/><Relationship Id="rId22"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8.xml"/><Relationship Id="rId7" Type="http://schemas.openxmlformats.org/officeDocument/2006/relationships/image" Target="../media/image2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Computer Graphics</a:t>
            </a:r>
            <a:br>
              <a:rPr lang="en-US" dirty="0"/>
            </a:br>
            <a:r>
              <a:rPr lang="en-US" dirty="0"/>
              <a:t>rays and Quadrics</a:t>
            </a:r>
          </a:p>
        </p:txBody>
      </p:sp>
      <p:sp>
        <p:nvSpPr>
          <p:cNvPr id="5" name="Subtitle 4"/>
          <p:cNvSpPr>
            <a:spLocks noGrp="1"/>
          </p:cNvSpPr>
          <p:nvPr>
            <p:ph type="subTitle" idx="1"/>
          </p:nvPr>
        </p:nvSpPr>
        <p:spPr/>
        <p:txBody>
          <a:bodyPr/>
          <a:lstStyle/>
          <a:p>
            <a:r>
              <a:rPr lang="hu-HU" dirty="0"/>
              <a:t>László Szécsi  </a:t>
            </a:r>
            <a:r>
              <a:rPr lang="en-US" altLang="en-US" dirty="0" err="1"/>
              <a:t>szecsi</a:t>
            </a:r>
            <a:r>
              <a:rPr lang="hu-HU" altLang="en-US" dirty="0"/>
              <a:t>@iit.bme.hu</a:t>
            </a:r>
          </a:p>
          <a:p>
            <a:r>
              <a:rPr lang="hu-HU" altLang="en-US" dirty="0"/>
              <a:t>AIT</a:t>
            </a:r>
          </a:p>
        </p:txBody>
      </p:sp>
    </p:spTree>
    <p:extLst>
      <p:ext uri="{BB962C8B-B14F-4D97-AF65-F5344CB8AC3E}">
        <p14:creationId xmlns:p14="http://schemas.microsoft.com/office/powerpoint/2010/main" val="112883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Quadric examples: 45</a:t>
            </a:r>
            <a:r>
              <a:rPr lang="en-US" dirty="0">
                <a:latin typeface="Times New Roman" panose="02020603050405020304" pitchFamily="18" charset="0"/>
                <a:cs typeface="Times New Roman" panose="02020603050405020304" pitchFamily="18" charset="0"/>
              </a:rPr>
              <a:t>°</a:t>
            </a:r>
            <a:r>
              <a:rPr lang="en-US" dirty="0"/>
              <a:t> cone around z axis</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60570" y="3421965"/>
            <a:ext cx="2648473" cy="2182674"/>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316684" y="2273433"/>
            <a:ext cx="2877311" cy="490119"/>
          </a:xfrm>
          <a:prstGeom prst="rect">
            <a:avLst/>
          </a:prstGeom>
        </p:spPr>
      </p:pic>
    </p:spTree>
    <p:extLst>
      <p:ext uri="{BB962C8B-B14F-4D97-AF65-F5344CB8AC3E}">
        <p14:creationId xmlns:p14="http://schemas.microsoft.com/office/powerpoint/2010/main" val="90045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3D </a:t>
            </a:r>
            <a:r>
              <a:rPr lang="hu-HU" dirty="0" err="1"/>
              <a:t>rendering</a:t>
            </a:r>
            <a:r>
              <a:rPr lang="hu-HU" dirty="0"/>
              <a:t>: </a:t>
            </a:r>
            <a:br>
              <a:rPr lang="hu-HU" dirty="0"/>
            </a:br>
            <a:r>
              <a:rPr lang="hu-HU" dirty="0"/>
              <a:t>The </a:t>
            </a:r>
            <a:r>
              <a:rPr lang="hu-HU" dirty="0" err="1"/>
              <a:t>illusion</a:t>
            </a:r>
            <a:r>
              <a:rPr lang="hu-HU" dirty="0"/>
              <a:t> of </a:t>
            </a:r>
            <a:r>
              <a:rPr lang="hu-HU" dirty="0" err="1"/>
              <a:t>watching</a:t>
            </a:r>
            <a:r>
              <a:rPr lang="hu-HU" dirty="0"/>
              <a:t> a 3D </a:t>
            </a:r>
            <a:r>
              <a:rPr lang="hu-HU" dirty="0" err="1"/>
              <a:t>scene</a:t>
            </a:r>
            <a:endParaRPr lang="hu-HU" dirty="0"/>
          </a:p>
        </p:txBody>
      </p:sp>
      <p:graphicFrame>
        <p:nvGraphicFramePr>
          <p:cNvPr id="4" name="Object 86">
            <a:hlinkClick r:id="" action="ppaction://ole?verb=0"/>
          </p:cNvPr>
          <p:cNvGraphicFramePr>
            <a:graphicFrameLocks/>
          </p:cNvGraphicFramePr>
          <p:nvPr/>
        </p:nvGraphicFramePr>
        <p:xfrm>
          <a:off x="7940930" y="2602109"/>
          <a:ext cx="2307099" cy="2234291"/>
        </p:xfrm>
        <a:graphic>
          <a:graphicData uri="http://schemas.openxmlformats.org/presentationml/2006/ole">
            <mc:AlternateContent xmlns:mc="http://schemas.openxmlformats.org/markup-compatibility/2006">
              <mc:Choice xmlns:v="urn:schemas-microsoft-com:vml" Requires="v">
                <p:oleObj spid="_x0000_s4112" name="Klip" r:id="rId3" imgW="3651840" imgH="3450600" progId="">
                  <p:embed/>
                </p:oleObj>
              </mc:Choice>
              <mc:Fallback>
                <p:oleObj name="Klip" r:id="rId3" imgW="3651840" imgH="34506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0930" y="2602109"/>
                        <a:ext cx="2307099" cy="2234291"/>
                      </a:xfrm>
                      <a:prstGeom prst="rect">
                        <a:avLst/>
                      </a:prstGeom>
                      <a:noFill/>
                      <a:ln>
                        <a:noFill/>
                      </a:ln>
                      <a:effectLst/>
                    </p:spPr>
                  </p:pic>
                </p:oleObj>
              </mc:Fallback>
            </mc:AlternateContent>
          </a:graphicData>
        </a:graphic>
      </p:graphicFrame>
      <p:sp>
        <p:nvSpPr>
          <p:cNvPr id="5" name="Freeform 98"/>
          <p:cNvSpPr>
            <a:spLocks/>
          </p:cNvSpPr>
          <p:nvPr/>
        </p:nvSpPr>
        <p:spPr bwMode="auto">
          <a:xfrm>
            <a:off x="9394874" y="3161808"/>
            <a:ext cx="267471" cy="298086"/>
          </a:xfrm>
          <a:custGeom>
            <a:avLst/>
            <a:gdLst>
              <a:gd name="T0" fmla="*/ 0 w 272"/>
              <a:gd name="T1" fmla="*/ 2147483647 h 295"/>
              <a:gd name="T2" fmla="*/ 2147483647 w 272"/>
              <a:gd name="T3" fmla="*/ 0 h 295"/>
              <a:gd name="T4" fmla="*/ 2147483647 w 272"/>
              <a:gd name="T5" fmla="*/ 0 h 295"/>
              <a:gd name="T6" fmla="*/ 2147483647 w 272"/>
              <a:gd name="T7" fmla="*/ 2147483647 h 295"/>
              <a:gd name="T8" fmla="*/ 0 w 272"/>
              <a:gd name="T9" fmla="*/ 2147483647 h 295"/>
              <a:gd name="T10" fmla="*/ 0 60000 65536"/>
              <a:gd name="T11" fmla="*/ 0 60000 65536"/>
              <a:gd name="T12" fmla="*/ 0 60000 65536"/>
              <a:gd name="T13" fmla="*/ 0 60000 65536"/>
              <a:gd name="T14" fmla="*/ 0 60000 65536"/>
              <a:gd name="T15" fmla="*/ 0 w 272"/>
              <a:gd name="T16" fmla="*/ 0 h 295"/>
              <a:gd name="T17" fmla="*/ 272 w 272"/>
              <a:gd name="T18" fmla="*/ 295 h 295"/>
            </a:gdLst>
            <a:ahLst/>
            <a:cxnLst>
              <a:cxn ang="T10">
                <a:pos x="T0" y="T1"/>
              </a:cxn>
              <a:cxn ang="T11">
                <a:pos x="T2" y="T3"/>
              </a:cxn>
              <a:cxn ang="T12">
                <a:pos x="T4" y="T5"/>
              </a:cxn>
              <a:cxn ang="T13">
                <a:pos x="T6" y="T7"/>
              </a:cxn>
              <a:cxn ang="T14">
                <a:pos x="T8" y="T9"/>
              </a:cxn>
            </a:cxnLst>
            <a:rect l="T15" t="T16" r="T17" b="T18"/>
            <a:pathLst>
              <a:path w="272" h="295">
                <a:moveTo>
                  <a:pt x="0" y="272"/>
                </a:moveTo>
                <a:lnTo>
                  <a:pt x="91" y="0"/>
                </a:lnTo>
                <a:lnTo>
                  <a:pt x="272" y="0"/>
                </a:lnTo>
                <a:lnTo>
                  <a:pt x="159" y="295"/>
                </a:lnTo>
                <a:lnTo>
                  <a:pt x="0" y="272"/>
                </a:lnTo>
                <a:close/>
              </a:path>
            </a:pathLst>
          </a:custGeom>
          <a:solidFill>
            <a:schemeClr val="accent2"/>
          </a:solidFill>
          <a:ln w="12700" cap="flat" cmpd="sng">
            <a:solidFill>
              <a:schemeClr val="tx1"/>
            </a:solidFill>
            <a:prstDash val="solid"/>
            <a:round/>
            <a:headEnd/>
            <a:tailEnd/>
          </a:ln>
        </p:spPr>
        <p:txBody>
          <a:bodyPr/>
          <a:lstStyle/>
          <a:p>
            <a:endParaRPr lang="en-US"/>
          </a:p>
        </p:txBody>
      </p:sp>
      <p:pic>
        <p:nvPicPr>
          <p:cNvPr id="8" name="Picture 73"/>
          <p:cNvPicPr>
            <a:picLocks noChangeAspect="1"/>
          </p:cNvPicPr>
          <p:nvPr/>
        </p:nvPicPr>
        <p:blipFill>
          <a:blip r:embed="rId5" cstate="print"/>
          <a:stretch>
            <a:fillRect/>
          </a:stretch>
        </p:blipFill>
        <p:spPr>
          <a:xfrm rot="1457360">
            <a:off x="8721121" y="2825307"/>
            <a:ext cx="358486" cy="315703"/>
          </a:xfrm>
          <a:prstGeom prst="rect">
            <a:avLst/>
          </a:prstGeom>
        </p:spPr>
      </p:pic>
      <p:graphicFrame>
        <p:nvGraphicFramePr>
          <p:cNvPr id="9" name="Object 86">
            <a:hlinkClick r:id="" action="ppaction://ole?verb=0"/>
          </p:cNvPr>
          <p:cNvGraphicFramePr>
            <a:graphicFrameLocks/>
          </p:cNvGraphicFramePr>
          <p:nvPr/>
        </p:nvGraphicFramePr>
        <p:xfrm>
          <a:off x="1250330" y="2690550"/>
          <a:ext cx="2307099" cy="2234291"/>
        </p:xfrm>
        <a:graphic>
          <a:graphicData uri="http://schemas.openxmlformats.org/presentationml/2006/ole">
            <mc:AlternateContent xmlns:mc="http://schemas.openxmlformats.org/markup-compatibility/2006">
              <mc:Choice xmlns:v="urn:schemas-microsoft-com:vml" Requires="v">
                <p:oleObj spid="_x0000_s4113" name="Klip" r:id="rId6" imgW="3651840" imgH="3450600" progId="">
                  <p:embed/>
                </p:oleObj>
              </mc:Choice>
              <mc:Fallback>
                <p:oleObj name="Klip" r:id="rId6" imgW="3651840" imgH="34506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330" y="2690550"/>
                        <a:ext cx="2307099" cy="2234291"/>
                      </a:xfrm>
                      <a:prstGeom prst="rect">
                        <a:avLst/>
                      </a:prstGeom>
                      <a:noFill/>
                      <a:ln>
                        <a:noFill/>
                      </a:ln>
                      <a:effectLst/>
                    </p:spPr>
                  </p:pic>
                </p:oleObj>
              </mc:Fallback>
            </mc:AlternateContent>
          </a:graphicData>
        </a:graphic>
      </p:graphicFrame>
      <p:pic>
        <p:nvPicPr>
          <p:cNvPr id="11" name="Picture 73"/>
          <p:cNvPicPr>
            <a:picLocks noChangeAspect="1"/>
          </p:cNvPicPr>
          <p:nvPr/>
        </p:nvPicPr>
        <p:blipFill>
          <a:blip r:embed="rId5" cstate="print"/>
          <a:stretch>
            <a:fillRect/>
          </a:stretch>
        </p:blipFill>
        <p:spPr>
          <a:xfrm rot="1457360">
            <a:off x="2030521" y="2913748"/>
            <a:ext cx="358486" cy="315703"/>
          </a:xfrm>
          <a:prstGeom prst="rect">
            <a:avLst/>
          </a:prstGeom>
        </p:spPr>
      </p:pic>
      <p:sp>
        <p:nvSpPr>
          <p:cNvPr id="13" name="Szabadkézi sokszög 12"/>
          <p:cNvSpPr/>
          <p:nvPr/>
        </p:nvSpPr>
        <p:spPr>
          <a:xfrm>
            <a:off x="2378014" y="2885661"/>
            <a:ext cx="1232452" cy="2266122"/>
          </a:xfrm>
          <a:custGeom>
            <a:avLst/>
            <a:gdLst>
              <a:gd name="connsiteX0" fmla="*/ 248478 w 1232452"/>
              <a:gd name="connsiteY0" fmla="*/ 0 h 2266122"/>
              <a:gd name="connsiteX1" fmla="*/ 0 w 1232452"/>
              <a:gd name="connsiteY1" fmla="*/ 944218 h 2266122"/>
              <a:gd name="connsiteX2" fmla="*/ 347869 w 1232452"/>
              <a:gd name="connsiteY2" fmla="*/ 1292087 h 2266122"/>
              <a:gd name="connsiteX3" fmla="*/ 387626 w 1232452"/>
              <a:gd name="connsiteY3" fmla="*/ 2266122 h 2266122"/>
              <a:gd name="connsiteX4" fmla="*/ 1232452 w 1232452"/>
              <a:gd name="connsiteY4" fmla="*/ 2236305 h 2266122"/>
              <a:gd name="connsiteX5" fmla="*/ 1202635 w 1232452"/>
              <a:gd name="connsiteY5" fmla="*/ 59635 h 2266122"/>
              <a:gd name="connsiteX6" fmla="*/ 248478 w 1232452"/>
              <a:gd name="connsiteY6" fmla="*/ 0 h 226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452" h="2266122">
                <a:moveTo>
                  <a:pt x="248478" y="0"/>
                </a:moveTo>
                <a:lnTo>
                  <a:pt x="0" y="944218"/>
                </a:lnTo>
                <a:lnTo>
                  <a:pt x="347869" y="1292087"/>
                </a:lnTo>
                <a:lnTo>
                  <a:pt x="387626" y="2266122"/>
                </a:lnTo>
                <a:lnTo>
                  <a:pt x="1232452" y="2236305"/>
                </a:lnTo>
                <a:lnTo>
                  <a:pt x="1202635" y="59635"/>
                </a:lnTo>
                <a:lnTo>
                  <a:pt x="248478"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Freeform 24"/>
          <p:cNvSpPr>
            <a:spLocks/>
          </p:cNvSpPr>
          <p:nvPr/>
        </p:nvSpPr>
        <p:spPr bwMode="auto">
          <a:xfrm>
            <a:off x="4393658" y="3934845"/>
            <a:ext cx="830891" cy="901555"/>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FF0000"/>
          </a:solidFill>
          <a:ln w="9525">
            <a:solidFill>
              <a:schemeClr val="tx1"/>
            </a:solidFill>
            <a:round/>
            <a:headEnd/>
            <a:tailEnd/>
          </a:ln>
        </p:spPr>
        <p:txBody>
          <a:bodyPr/>
          <a:lstStyle/>
          <a:p>
            <a:endParaRPr lang="en-US"/>
          </a:p>
        </p:txBody>
      </p:sp>
      <p:sp>
        <p:nvSpPr>
          <p:cNvPr id="15" name="Freeform 24"/>
          <p:cNvSpPr>
            <a:spLocks/>
          </p:cNvSpPr>
          <p:nvPr/>
        </p:nvSpPr>
        <p:spPr bwMode="auto">
          <a:xfrm>
            <a:off x="4039793" y="3071599"/>
            <a:ext cx="769310" cy="826698"/>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00B050"/>
          </a:solidFill>
          <a:ln w="9525">
            <a:solidFill>
              <a:schemeClr val="tx1"/>
            </a:solidFill>
            <a:round/>
            <a:headEnd/>
            <a:tailEnd/>
          </a:ln>
        </p:spPr>
        <p:txBody>
          <a:bodyPr/>
          <a:lstStyle/>
          <a:p>
            <a:endParaRPr lang="en-US"/>
          </a:p>
        </p:txBody>
      </p:sp>
      <p:cxnSp>
        <p:nvCxnSpPr>
          <p:cNvPr id="17" name="Egyenes összekötő nyíllal 16"/>
          <p:cNvCxnSpPr>
            <a:stCxn id="8" idx="3"/>
          </p:cNvCxnSpPr>
          <p:nvPr/>
        </p:nvCxnSpPr>
        <p:spPr>
          <a:xfrm>
            <a:off x="9063740" y="3056890"/>
            <a:ext cx="464869" cy="25396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9" name="Egyenes összekötő nyíllal 18"/>
          <p:cNvCxnSpPr/>
          <p:nvPr/>
        </p:nvCxnSpPr>
        <p:spPr>
          <a:xfrm>
            <a:off x="2384291" y="3131233"/>
            <a:ext cx="2156103" cy="1314024"/>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1" name="Szövegdoboz 20"/>
          <p:cNvSpPr txBox="1"/>
          <p:nvPr/>
        </p:nvSpPr>
        <p:spPr>
          <a:xfrm>
            <a:off x="1859385" y="5219988"/>
            <a:ext cx="2949718" cy="461665"/>
          </a:xfrm>
          <a:prstGeom prst="rect">
            <a:avLst/>
          </a:prstGeom>
          <a:noFill/>
        </p:spPr>
        <p:txBody>
          <a:bodyPr wrap="none" rtlCol="0">
            <a:spAutoFit/>
          </a:bodyPr>
          <a:lstStyle/>
          <a:p>
            <a:r>
              <a:rPr lang="hu-HU" sz="2400" dirty="0"/>
              <a:t>Real </a:t>
            </a:r>
            <a:r>
              <a:rPr lang="hu-HU" sz="2400" dirty="0" err="1"/>
              <a:t>world</a:t>
            </a:r>
            <a:r>
              <a:rPr lang="hu-HU" sz="2400" dirty="0"/>
              <a:t> </a:t>
            </a:r>
            <a:r>
              <a:rPr lang="hu-HU" sz="2400" dirty="0" err="1"/>
              <a:t>experience</a:t>
            </a:r>
            <a:endParaRPr lang="hu-HU" sz="2400" dirty="0"/>
          </a:p>
        </p:txBody>
      </p:sp>
      <p:sp>
        <p:nvSpPr>
          <p:cNvPr id="22" name="Szövegdoboz 21"/>
          <p:cNvSpPr txBox="1"/>
          <p:nvPr/>
        </p:nvSpPr>
        <p:spPr>
          <a:xfrm>
            <a:off x="7913552" y="5219987"/>
            <a:ext cx="2765244" cy="461665"/>
          </a:xfrm>
          <a:prstGeom prst="rect">
            <a:avLst/>
          </a:prstGeom>
          <a:noFill/>
        </p:spPr>
        <p:txBody>
          <a:bodyPr wrap="none" rtlCol="0">
            <a:spAutoFit/>
          </a:bodyPr>
          <a:lstStyle/>
          <a:p>
            <a:r>
              <a:rPr lang="hu-HU" sz="2400" dirty="0"/>
              <a:t>Image </a:t>
            </a:r>
            <a:r>
              <a:rPr lang="hu-HU" sz="2400" dirty="0" err="1"/>
              <a:t>on</a:t>
            </a:r>
            <a:r>
              <a:rPr lang="hu-HU" sz="2400" dirty="0"/>
              <a:t> </a:t>
            </a:r>
            <a:r>
              <a:rPr lang="hu-HU" sz="2400" dirty="0" err="1"/>
              <a:t>the</a:t>
            </a:r>
            <a:r>
              <a:rPr lang="hu-HU" sz="2400" dirty="0"/>
              <a:t> display</a:t>
            </a:r>
          </a:p>
        </p:txBody>
      </p:sp>
    </p:spTree>
    <p:extLst>
      <p:ext uri="{BB962C8B-B14F-4D97-AF65-F5344CB8AC3E}">
        <p14:creationId xmlns:p14="http://schemas.microsoft.com/office/powerpoint/2010/main" val="1662948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en-US" dirty="0"/>
              <a:t>Image synthesis by ray casting</a:t>
            </a:r>
          </a:p>
        </p:txBody>
      </p:sp>
      <p:pic>
        <p:nvPicPr>
          <p:cNvPr id="5" name="Picture 32"/>
          <p:cNvPicPr>
            <a:picLocks noChangeAspect="1"/>
          </p:cNvPicPr>
          <p:nvPr/>
        </p:nvPicPr>
        <p:blipFill>
          <a:blip r:embed="rId3" cstate="print"/>
          <a:stretch>
            <a:fillRect/>
          </a:stretch>
        </p:blipFill>
        <p:spPr>
          <a:xfrm>
            <a:off x="3238500" y="3200400"/>
            <a:ext cx="709724" cy="625024"/>
          </a:xfrm>
          <a:prstGeom prst="rect">
            <a:avLst/>
          </a:prstGeom>
        </p:spPr>
      </p:pic>
      <p:sp>
        <p:nvSpPr>
          <p:cNvPr id="20" name="Rectangle 32"/>
          <p:cNvSpPr>
            <a:spLocks noChangeArrowheads="1"/>
          </p:cNvSpPr>
          <p:nvPr/>
        </p:nvSpPr>
        <p:spPr bwMode="auto">
          <a:xfrm>
            <a:off x="3262367" y="2763611"/>
            <a:ext cx="673582" cy="523220"/>
          </a:xfrm>
          <a:prstGeom prst="rect">
            <a:avLst/>
          </a:prstGeom>
          <a:noFill/>
        </p:spPr>
        <p:txBody>
          <a:bodyPr wrap="none" rtlCol="0">
            <a:spAutoFit/>
          </a:bodyPr>
          <a:lstStyle/>
          <a:p>
            <a:r>
              <a:rPr lang="hu-HU" altLang="en-US" sz="2800" dirty="0">
                <a:latin typeface="Whipsmart" pitchFamily="34" charset="0"/>
              </a:rPr>
              <a:t>eye</a:t>
            </a:r>
          </a:p>
        </p:txBody>
      </p:sp>
      <p:grpSp>
        <p:nvGrpSpPr>
          <p:cNvPr id="67" name="Csoportba foglalás 66"/>
          <p:cNvGrpSpPr/>
          <p:nvPr/>
        </p:nvGrpSpPr>
        <p:grpSpPr>
          <a:xfrm>
            <a:off x="5295900" y="2336575"/>
            <a:ext cx="1104900" cy="2271183"/>
            <a:chOff x="3367144" y="2336574"/>
            <a:chExt cx="1104900" cy="2271183"/>
          </a:xfrm>
        </p:grpSpPr>
        <p:sp>
          <p:nvSpPr>
            <p:cNvPr id="25" name="Trapezoid 24"/>
            <p:cNvSpPr/>
            <p:nvPr/>
          </p:nvSpPr>
          <p:spPr>
            <a:xfrm rot="16200000">
              <a:off x="2784002" y="2919716"/>
              <a:ext cx="2271183" cy="1104900"/>
            </a:xfrm>
            <a:prstGeom prst="trapezoid">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27" name="Egyenes összekötő 26"/>
            <p:cNvCxnSpPr/>
            <p:nvPr/>
          </p:nvCxnSpPr>
          <p:spPr>
            <a:xfrm>
              <a:off x="3824343" y="2527074"/>
              <a:ext cx="0" cy="19050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Egyenes összekötő 29"/>
            <p:cNvCxnSpPr/>
            <p:nvPr/>
          </p:nvCxnSpPr>
          <p:spPr>
            <a:xfrm>
              <a:off x="4129143" y="2412774"/>
              <a:ext cx="0" cy="20955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gyenes összekötő 30"/>
            <p:cNvCxnSpPr/>
            <p:nvPr/>
          </p:nvCxnSpPr>
          <p:spPr>
            <a:xfrm>
              <a:off x="3557643" y="2565174"/>
              <a:ext cx="0" cy="18288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Egyenes összekötő 44"/>
            <p:cNvCxnSpPr>
              <a:stCxn id="25" idx="2"/>
              <a:endCxn id="25" idx="0"/>
            </p:cNvCxnSpPr>
            <p:nvPr/>
          </p:nvCxnSpPr>
          <p:spPr>
            <a:xfrm flipH="1">
              <a:off x="3367144" y="3472166"/>
              <a:ext cx="1104900" cy="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Egyenes összekötő 49"/>
            <p:cNvCxnSpPr/>
            <p:nvPr/>
          </p:nvCxnSpPr>
          <p:spPr>
            <a:xfrm flipH="1">
              <a:off x="3367144" y="2908074"/>
              <a:ext cx="1104899" cy="1143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Egyenes összekötő 52"/>
            <p:cNvCxnSpPr/>
            <p:nvPr/>
          </p:nvCxnSpPr>
          <p:spPr>
            <a:xfrm flipH="1" flipV="1">
              <a:off x="3367144" y="3898674"/>
              <a:ext cx="1104899" cy="1524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32"/>
          <p:cNvSpPr>
            <a:spLocks noChangeArrowheads="1"/>
          </p:cNvSpPr>
          <p:nvPr/>
        </p:nvSpPr>
        <p:spPr bwMode="auto">
          <a:xfrm>
            <a:off x="3962400" y="2019300"/>
            <a:ext cx="1111202" cy="523220"/>
          </a:xfrm>
          <a:prstGeom prst="rect">
            <a:avLst/>
          </a:prstGeom>
          <a:noFill/>
        </p:spPr>
        <p:txBody>
          <a:bodyPr wrap="none" rtlCol="0">
            <a:spAutoFit/>
          </a:bodyPr>
          <a:lstStyle/>
          <a:p>
            <a:r>
              <a:rPr lang="en-US" altLang="en-US" sz="2800" dirty="0">
                <a:latin typeface="Whipsmart" pitchFamily="34" charset="0"/>
              </a:rPr>
              <a:t>screen</a:t>
            </a:r>
            <a:endParaRPr lang="hu-HU" altLang="en-US" sz="2800" dirty="0">
              <a:latin typeface="Whipsmart" pitchFamily="34" charset="0"/>
            </a:endParaRPr>
          </a:p>
        </p:txBody>
      </p:sp>
      <p:sp>
        <p:nvSpPr>
          <p:cNvPr id="58" name="Freeform 24"/>
          <p:cNvSpPr>
            <a:spLocks/>
          </p:cNvSpPr>
          <p:nvPr/>
        </p:nvSpPr>
        <p:spPr bwMode="auto">
          <a:xfrm>
            <a:off x="1905000" y="3848101"/>
            <a:ext cx="2286000" cy="2638287"/>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0066CC"/>
          </a:solidFill>
          <a:ln w="9525">
            <a:solidFill>
              <a:schemeClr val="tx1"/>
            </a:solidFill>
            <a:round/>
            <a:headEnd/>
            <a:tailEnd/>
          </a:ln>
        </p:spPr>
        <p:txBody>
          <a:bodyPr/>
          <a:lstStyle/>
          <a:p>
            <a:endParaRPr lang="en-US"/>
          </a:p>
        </p:txBody>
      </p:sp>
      <p:sp>
        <p:nvSpPr>
          <p:cNvPr id="62" name="Freeform 24"/>
          <p:cNvSpPr>
            <a:spLocks/>
          </p:cNvSpPr>
          <p:nvPr/>
        </p:nvSpPr>
        <p:spPr bwMode="auto">
          <a:xfrm>
            <a:off x="8058358" y="134811"/>
            <a:ext cx="2199178" cy="2538085"/>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FF0000"/>
          </a:solidFill>
          <a:ln w="9525">
            <a:solidFill>
              <a:schemeClr val="tx1"/>
            </a:solidFill>
            <a:round/>
            <a:headEnd/>
            <a:tailEnd/>
          </a:ln>
        </p:spPr>
        <p:txBody>
          <a:bodyPr/>
          <a:lstStyle/>
          <a:p>
            <a:endParaRPr lang="en-US"/>
          </a:p>
        </p:txBody>
      </p:sp>
      <p:cxnSp>
        <p:nvCxnSpPr>
          <p:cNvPr id="76" name="Egyenes összekötő nyíllal 75"/>
          <p:cNvCxnSpPr/>
          <p:nvPr/>
        </p:nvCxnSpPr>
        <p:spPr>
          <a:xfrm flipV="1">
            <a:off x="6400800" y="726724"/>
            <a:ext cx="4152900" cy="169192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Ötágú csillag 79"/>
          <p:cNvSpPr/>
          <p:nvPr/>
        </p:nvSpPr>
        <p:spPr>
          <a:xfrm>
            <a:off x="8001000" y="1524000"/>
            <a:ext cx="343108" cy="342900"/>
          </a:xfrm>
          <a:prstGeom prst="star5">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3" name="Ötágú csillag 82"/>
          <p:cNvSpPr/>
          <p:nvPr/>
        </p:nvSpPr>
        <p:spPr>
          <a:xfrm>
            <a:off x="9963727" y="743053"/>
            <a:ext cx="343108" cy="342900"/>
          </a:xfrm>
          <a:prstGeom prst="star5">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4" name="Szabadkézi sokszög 83"/>
          <p:cNvSpPr/>
          <p:nvPr/>
        </p:nvSpPr>
        <p:spPr>
          <a:xfrm>
            <a:off x="5311775" y="2593975"/>
            <a:ext cx="156633" cy="4064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3" h="406400">
                <a:moveTo>
                  <a:pt x="0" y="31750"/>
                </a:moveTo>
                <a:lnTo>
                  <a:pt x="155575" y="0"/>
                </a:lnTo>
                <a:cubicBezTo>
                  <a:pt x="156633" y="129117"/>
                  <a:pt x="154517" y="267758"/>
                  <a:pt x="155575" y="396875"/>
                </a:cubicBezTo>
                <a:lnTo>
                  <a:pt x="3175" y="406400"/>
                </a:lnTo>
                <a:cubicBezTo>
                  <a:pt x="2117" y="281517"/>
                  <a:pt x="1058" y="156633"/>
                  <a:pt x="0" y="3175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65" name="Egyenes összekötő nyíllal 64"/>
          <p:cNvCxnSpPr/>
          <p:nvPr/>
        </p:nvCxnSpPr>
        <p:spPr>
          <a:xfrm flipV="1">
            <a:off x="1684868" y="2819400"/>
            <a:ext cx="3725333" cy="152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Ötágú csillag 85"/>
          <p:cNvSpPr/>
          <p:nvPr/>
        </p:nvSpPr>
        <p:spPr>
          <a:xfrm>
            <a:off x="2438400" y="3771900"/>
            <a:ext cx="343108" cy="342900"/>
          </a:xfrm>
          <a:prstGeom prst="star5">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7" name="Ötágú csillag 86"/>
          <p:cNvSpPr/>
          <p:nvPr/>
        </p:nvSpPr>
        <p:spPr>
          <a:xfrm>
            <a:off x="2628900" y="3695700"/>
            <a:ext cx="343108" cy="342900"/>
          </a:xfrm>
          <a:prstGeom prst="star5">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1" name="Szabadkézi sokszög 90"/>
          <p:cNvSpPr/>
          <p:nvPr/>
        </p:nvSpPr>
        <p:spPr>
          <a:xfrm>
            <a:off x="5504393" y="2511425"/>
            <a:ext cx="243416" cy="4699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3783"/>
              <a:gd name="connsiteY0" fmla="*/ 22225 h 406400"/>
              <a:gd name="connsiteX1" fmla="*/ 212725 w 213783"/>
              <a:gd name="connsiteY1" fmla="*/ 0 h 406400"/>
              <a:gd name="connsiteX2" fmla="*/ 212725 w 213783"/>
              <a:gd name="connsiteY2" fmla="*/ 396875 h 406400"/>
              <a:gd name="connsiteX3" fmla="*/ 60325 w 213783"/>
              <a:gd name="connsiteY3" fmla="*/ 406400 h 406400"/>
              <a:gd name="connsiteX4" fmla="*/ 0 w 213783"/>
              <a:gd name="connsiteY4" fmla="*/ 22225 h 406400"/>
              <a:gd name="connsiteX0" fmla="*/ 1058 w 214841"/>
              <a:gd name="connsiteY0" fmla="*/ 22225 h 428625"/>
              <a:gd name="connsiteX1" fmla="*/ 213783 w 214841"/>
              <a:gd name="connsiteY1" fmla="*/ 0 h 428625"/>
              <a:gd name="connsiteX2" fmla="*/ 213783 w 214841"/>
              <a:gd name="connsiteY2" fmla="*/ 396875 h 428625"/>
              <a:gd name="connsiteX3" fmla="*/ 1058 w 214841"/>
              <a:gd name="connsiteY3" fmla="*/ 428625 h 428625"/>
              <a:gd name="connsiteX4" fmla="*/ 1058 w 214841"/>
              <a:gd name="connsiteY4" fmla="*/ 22225 h 428625"/>
              <a:gd name="connsiteX0" fmla="*/ 1058 w 236008"/>
              <a:gd name="connsiteY0" fmla="*/ 22225 h 428625"/>
              <a:gd name="connsiteX1" fmla="*/ 213783 w 236008"/>
              <a:gd name="connsiteY1" fmla="*/ 0 h 428625"/>
              <a:gd name="connsiteX2" fmla="*/ 236008 w 236008"/>
              <a:gd name="connsiteY2" fmla="*/ 412750 h 428625"/>
              <a:gd name="connsiteX3" fmla="*/ 1058 w 236008"/>
              <a:gd name="connsiteY3" fmla="*/ 428625 h 428625"/>
              <a:gd name="connsiteX4" fmla="*/ 1058 w 236008"/>
              <a:gd name="connsiteY4" fmla="*/ 22225 h 428625"/>
              <a:gd name="connsiteX0" fmla="*/ 1058 w 243416"/>
              <a:gd name="connsiteY0" fmla="*/ 53975 h 460375"/>
              <a:gd name="connsiteX1" fmla="*/ 242358 w 243416"/>
              <a:gd name="connsiteY1" fmla="*/ 0 h 460375"/>
              <a:gd name="connsiteX2" fmla="*/ 236008 w 243416"/>
              <a:gd name="connsiteY2" fmla="*/ 444500 h 460375"/>
              <a:gd name="connsiteX3" fmla="*/ 1058 w 243416"/>
              <a:gd name="connsiteY3" fmla="*/ 460375 h 460375"/>
              <a:gd name="connsiteX4" fmla="*/ 1058 w 243416"/>
              <a:gd name="connsiteY4" fmla="*/ 53975 h 460375"/>
              <a:gd name="connsiteX0" fmla="*/ 1058 w 243416"/>
              <a:gd name="connsiteY0" fmla="*/ 47625 h 454025"/>
              <a:gd name="connsiteX1" fmla="*/ 242358 w 243416"/>
              <a:gd name="connsiteY1" fmla="*/ 0 h 454025"/>
              <a:gd name="connsiteX2" fmla="*/ 236008 w 243416"/>
              <a:gd name="connsiteY2" fmla="*/ 438150 h 454025"/>
              <a:gd name="connsiteX3" fmla="*/ 1058 w 243416"/>
              <a:gd name="connsiteY3" fmla="*/ 454025 h 454025"/>
              <a:gd name="connsiteX4" fmla="*/ 1058 w 243416"/>
              <a:gd name="connsiteY4" fmla="*/ 47625 h 454025"/>
              <a:gd name="connsiteX0" fmla="*/ 1058 w 243416"/>
              <a:gd name="connsiteY0" fmla="*/ 63500 h 469900"/>
              <a:gd name="connsiteX1" fmla="*/ 242358 w 243416"/>
              <a:gd name="connsiteY1" fmla="*/ 0 h 469900"/>
              <a:gd name="connsiteX2" fmla="*/ 236008 w 243416"/>
              <a:gd name="connsiteY2" fmla="*/ 454025 h 469900"/>
              <a:gd name="connsiteX3" fmla="*/ 1058 w 243416"/>
              <a:gd name="connsiteY3" fmla="*/ 469900 h 469900"/>
              <a:gd name="connsiteX4" fmla="*/ 1058 w 243416"/>
              <a:gd name="connsiteY4" fmla="*/ 63500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16" h="469900">
                <a:moveTo>
                  <a:pt x="1058" y="63500"/>
                </a:moveTo>
                <a:lnTo>
                  <a:pt x="242358" y="0"/>
                </a:lnTo>
                <a:cubicBezTo>
                  <a:pt x="243416" y="129117"/>
                  <a:pt x="234950" y="324908"/>
                  <a:pt x="236008" y="454025"/>
                </a:cubicBezTo>
                <a:lnTo>
                  <a:pt x="1058" y="469900"/>
                </a:lnTo>
                <a:cubicBezTo>
                  <a:pt x="0" y="345017"/>
                  <a:pt x="2116" y="188383"/>
                  <a:pt x="1058" y="635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2" name="Szabadkézi sokszög 91"/>
          <p:cNvSpPr/>
          <p:nvPr/>
        </p:nvSpPr>
        <p:spPr>
          <a:xfrm>
            <a:off x="5758394" y="2451101"/>
            <a:ext cx="291041" cy="5048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3783"/>
              <a:gd name="connsiteY0" fmla="*/ 3175 h 406400"/>
              <a:gd name="connsiteX1" fmla="*/ 212725 w 213783"/>
              <a:gd name="connsiteY1" fmla="*/ 0 h 406400"/>
              <a:gd name="connsiteX2" fmla="*/ 212725 w 213783"/>
              <a:gd name="connsiteY2" fmla="*/ 396875 h 406400"/>
              <a:gd name="connsiteX3" fmla="*/ 60325 w 213783"/>
              <a:gd name="connsiteY3" fmla="*/ 406400 h 406400"/>
              <a:gd name="connsiteX4" fmla="*/ 0 w 213783"/>
              <a:gd name="connsiteY4" fmla="*/ 3175 h 406400"/>
              <a:gd name="connsiteX0" fmla="*/ 13758 w 227541"/>
              <a:gd name="connsiteY0" fmla="*/ 3175 h 441325"/>
              <a:gd name="connsiteX1" fmla="*/ 226483 w 227541"/>
              <a:gd name="connsiteY1" fmla="*/ 0 h 441325"/>
              <a:gd name="connsiteX2" fmla="*/ 226483 w 227541"/>
              <a:gd name="connsiteY2" fmla="*/ 396875 h 441325"/>
              <a:gd name="connsiteX3" fmla="*/ 1058 w 227541"/>
              <a:gd name="connsiteY3" fmla="*/ 441325 h 441325"/>
              <a:gd name="connsiteX4" fmla="*/ 13758 w 227541"/>
              <a:gd name="connsiteY4" fmla="*/ 3175 h 441325"/>
              <a:gd name="connsiteX0" fmla="*/ 13758 w 280458"/>
              <a:gd name="connsiteY0" fmla="*/ 3175 h 441325"/>
              <a:gd name="connsiteX1" fmla="*/ 226483 w 280458"/>
              <a:gd name="connsiteY1" fmla="*/ 0 h 441325"/>
              <a:gd name="connsiteX2" fmla="*/ 280458 w 280458"/>
              <a:gd name="connsiteY2" fmla="*/ 419100 h 441325"/>
              <a:gd name="connsiteX3" fmla="*/ 1058 w 280458"/>
              <a:gd name="connsiteY3" fmla="*/ 441325 h 441325"/>
              <a:gd name="connsiteX4" fmla="*/ 13758 w 280458"/>
              <a:gd name="connsiteY4" fmla="*/ 3175 h 441325"/>
              <a:gd name="connsiteX0" fmla="*/ 13758 w 291041"/>
              <a:gd name="connsiteY0" fmla="*/ 66675 h 504825"/>
              <a:gd name="connsiteX1" fmla="*/ 289983 w 291041"/>
              <a:gd name="connsiteY1" fmla="*/ 0 h 504825"/>
              <a:gd name="connsiteX2" fmla="*/ 280458 w 291041"/>
              <a:gd name="connsiteY2" fmla="*/ 482600 h 504825"/>
              <a:gd name="connsiteX3" fmla="*/ 1058 w 291041"/>
              <a:gd name="connsiteY3" fmla="*/ 504825 h 504825"/>
              <a:gd name="connsiteX4" fmla="*/ 13758 w 291041"/>
              <a:gd name="connsiteY4" fmla="*/ 6667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504825">
                <a:moveTo>
                  <a:pt x="13758" y="66675"/>
                </a:moveTo>
                <a:lnTo>
                  <a:pt x="289983" y="0"/>
                </a:lnTo>
                <a:cubicBezTo>
                  <a:pt x="291041" y="129117"/>
                  <a:pt x="279400" y="353483"/>
                  <a:pt x="280458" y="482600"/>
                </a:cubicBezTo>
                <a:lnTo>
                  <a:pt x="1058" y="504825"/>
                </a:lnTo>
                <a:cubicBezTo>
                  <a:pt x="0" y="379942"/>
                  <a:pt x="14816" y="191558"/>
                  <a:pt x="13758" y="666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3" name="Szabadkézi sokszög 92"/>
          <p:cNvSpPr/>
          <p:nvPr/>
        </p:nvSpPr>
        <p:spPr>
          <a:xfrm>
            <a:off x="6082243" y="2368550"/>
            <a:ext cx="297391" cy="55245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07433"/>
              <a:gd name="connsiteY0" fmla="*/ 0 h 450850"/>
              <a:gd name="connsiteX1" fmla="*/ 206375 w 207433"/>
              <a:gd name="connsiteY1" fmla="*/ 44450 h 450850"/>
              <a:gd name="connsiteX2" fmla="*/ 206375 w 207433"/>
              <a:gd name="connsiteY2" fmla="*/ 441325 h 450850"/>
              <a:gd name="connsiteX3" fmla="*/ 53975 w 207433"/>
              <a:gd name="connsiteY3" fmla="*/ 450850 h 450850"/>
              <a:gd name="connsiteX4" fmla="*/ 0 w 207433"/>
              <a:gd name="connsiteY4" fmla="*/ 0 h 450850"/>
              <a:gd name="connsiteX0" fmla="*/ 0 w 296333"/>
              <a:gd name="connsiteY0" fmla="*/ 63500 h 514350"/>
              <a:gd name="connsiteX1" fmla="*/ 295275 w 296333"/>
              <a:gd name="connsiteY1" fmla="*/ 0 h 514350"/>
              <a:gd name="connsiteX2" fmla="*/ 206375 w 296333"/>
              <a:gd name="connsiteY2" fmla="*/ 504825 h 514350"/>
              <a:gd name="connsiteX3" fmla="*/ 53975 w 296333"/>
              <a:gd name="connsiteY3" fmla="*/ 514350 h 514350"/>
              <a:gd name="connsiteX4" fmla="*/ 0 w 296333"/>
              <a:gd name="connsiteY4" fmla="*/ 63500 h 514350"/>
              <a:gd name="connsiteX0" fmla="*/ 1058 w 297391"/>
              <a:gd name="connsiteY0" fmla="*/ 63500 h 552450"/>
              <a:gd name="connsiteX1" fmla="*/ 296333 w 297391"/>
              <a:gd name="connsiteY1" fmla="*/ 0 h 552450"/>
              <a:gd name="connsiteX2" fmla="*/ 207433 w 297391"/>
              <a:gd name="connsiteY2" fmla="*/ 504825 h 552450"/>
              <a:gd name="connsiteX3" fmla="*/ 1058 w 297391"/>
              <a:gd name="connsiteY3" fmla="*/ 552450 h 552450"/>
              <a:gd name="connsiteX4" fmla="*/ 1058 w 297391"/>
              <a:gd name="connsiteY4" fmla="*/ 63500 h 552450"/>
              <a:gd name="connsiteX0" fmla="*/ 1058 w 297391"/>
              <a:gd name="connsiteY0" fmla="*/ 63500 h 552450"/>
              <a:gd name="connsiteX1" fmla="*/ 296333 w 297391"/>
              <a:gd name="connsiteY1" fmla="*/ 0 h 552450"/>
              <a:gd name="connsiteX2" fmla="*/ 293158 w 297391"/>
              <a:gd name="connsiteY2" fmla="*/ 527050 h 552450"/>
              <a:gd name="connsiteX3" fmla="*/ 1058 w 297391"/>
              <a:gd name="connsiteY3" fmla="*/ 552450 h 552450"/>
              <a:gd name="connsiteX4" fmla="*/ 1058 w 297391"/>
              <a:gd name="connsiteY4" fmla="*/ 6350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 h="552450">
                <a:moveTo>
                  <a:pt x="1058" y="63500"/>
                </a:moveTo>
                <a:lnTo>
                  <a:pt x="296333" y="0"/>
                </a:lnTo>
                <a:cubicBezTo>
                  <a:pt x="297391" y="129117"/>
                  <a:pt x="292100" y="397933"/>
                  <a:pt x="293158" y="527050"/>
                </a:cubicBezTo>
                <a:lnTo>
                  <a:pt x="1058" y="552450"/>
                </a:lnTo>
                <a:cubicBezTo>
                  <a:pt x="0" y="427567"/>
                  <a:pt x="2116" y="188383"/>
                  <a:pt x="1058" y="63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4" name="Szabadkézi sokszög 93"/>
          <p:cNvSpPr/>
          <p:nvPr/>
        </p:nvSpPr>
        <p:spPr>
          <a:xfrm>
            <a:off x="5302251" y="3025775"/>
            <a:ext cx="171450" cy="4476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23283 w 154516"/>
              <a:gd name="connsiteY0" fmla="*/ 0 h 457200"/>
              <a:gd name="connsiteX1" fmla="*/ 153458 w 154516"/>
              <a:gd name="connsiteY1" fmla="*/ 50800 h 457200"/>
              <a:gd name="connsiteX2" fmla="*/ 153458 w 154516"/>
              <a:gd name="connsiteY2" fmla="*/ 447675 h 457200"/>
              <a:gd name="connsiteX3" fmla="*/ 1058 w 154516"/>
              <a:gd name="connsiteY3" fmla="*/ 457200 h 457200"/>
              <a:gd name="connsiteX4" fmla="*/ 23283 w 154516"/>
              <a:gd name="connsiteY4" fmla="*/ 0 h 457200"/>
              <a:gd name="connsiteX0" fmla="*/ 23283 w 170391"/>
              <a:gd name="connsiteY0" fmla="*/ 9525 h 466725"/>
              <a:gd name="connsiteX1" fmla="*/ 169333 w 170391"/>
              <a:gd name="connsiteY1" fmla="*/ 0 h 466725"/>
              <a:gd name="connsiteX2" fmla="*/ 153458 w 170391"/>
              <a:gd name="connsiteY2" fmla="*/ 457200 h 466725"/>
              <a:gd name="connsiteX3" fmla="*/ 1058 w 170391"/>
              <a:gd name="connsiteY3" fmla="*/ 466725 h 466725"/>
              <a:gd name="connsiteX4" fmla="*/ 23283 w 170391"/>
              <a:gd name="connsiteY4" fmla="*/ 9525 h 466725"/>
              <a:gd name="connsiteX0" fmla="*/ 23283 w 175683"/>
              <a:gd name="connsiteY0" fmla="*/ 9525 h 466725"/>
              <a:gd name="connsiteX1" fmla="*/ 169333 w 175683"/>
              <a:gd name="connsiteY1" fmla="*/ 0 h 466725"/>
              <a:gd name="connsiteX2" fmla="*/ 175683 w 175683"/>
              <a:gd name="connsiteY2" fmla="*/ 431800 h 466725"/>
              <a:gd name="connsiteX3" fmla="*/ 1058 w 175683"/>
              <a:gd name="connsiteY3" fmla="*/ 466725 h 466725"/>
              <a:gd name="connsiteX4" fmla="*/ 23283 w 175683"/>
              <a:gd name="connsiteY4" fmla="*/ 9525 h 466725"/>
              <a:gd name="connsiteX0" fmla="*/ 10583 w 162983"/>
              <a:gd name="connsiteY0" fmla="*/ 9525 h 447675"/>
              <a:gd name="connsiteX1" fmla="*/ 156633 w 162983"/>
              <a:gd name="connsiteY1" fmla="*/ 0 h 447675"/>
              <a:gd name="connsiteX2" fmla="*/ 162983 w 162983"/>
              <a:gd name="connsiteY2" fmla="*/ 431800 h 447675"/>
              <a:gd name="connsiteX3" fmla="*/ 1058 w 162983"/>
              <a:gd name="connsiteY3" fmla="*/ 447675 h 447675"/>
              <a:gd name="connsiteX4" fmla="*/ 10583 w 162983"/>
              <a:gd name="connsiteY4" fmla="*/ 9525 h 447675"/>
              <a:gd name="connsiteX0" fmla="*/ 0 w 171450"/>
              <a:gd name="connsiteY0" fmla="*/ 12700 h 447675"/>
              <a:gd name="connsiteX1" fmla="*/ 165100 w 171450"/>
              <a:gd name="connsiteY1" fmla="*/ 0 h 447675"/>
              <a:gd name="connsiteX2" fmla="*/ 171450 w 171450"/>
              <a:gd name="connsiteY2" fmla="*/ 431800 h 447675"/>
              <a:gd name="connsiteX3" fmla="*/ 9525 w 171450"/>
              <a:gd name="connsiteY3" fmla="*/ 447675 h 447675"/>
              <a:gd name="connsiteX4" fmla="*/ 0 w 171450"/>
              <a:gd name="connsiteY4" fmla="*/ 1270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447675">
                <a:moveTo>
                  <a:pt x="0" y="12700"/>
                </a:moveTo>
                <a:lnTo>
                  <a:pt x="165100" y="0"/>
                </a:lnTo>
                <a:cubicBezTo>
                  <a:pt x="166158" y="129117"/>
                  <a:pt x="170392" y="302683"/>
                  <a:pt x="171450" y="431800"/>
                </a:cubicBezTo>
                <a:lnTo>
                  <a:pt x="9525" y="447675"/>
                </a:lnTo>
                <a:cubicBezTo>
                  <a:pt x="8467" y="322792"/>
                  <a:pt x="1058" y="137583"/>
                  <a:pt x="0" y="127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5" name="Szabadkézi sokszög 94"/>
          <p:cNvSpPr/>
          <p:nvPr/>
        </p:nvSpPr>
        <p:spPr>
          <a:xfrm>
            <a:off x="5761567" y="2968624"/>
            <a:ext cx="277283" cy="4984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48708"/>
              <a:gd name="connsiteY0" fmla="*/ 0 h 409575"/>
              <a:gd name="connsiteX1" fmla="*/ 247650 w 248708"/>
              <a:gd name="connsiteY1" fmla="*/ 3175 h 409575"/>
              <a:gd name="connsiteX2" fmla="*/ 247650 w 248708"/>
              <a:gd name="connsiteY2" fmla="*/ 400050 h 409575"/>
              <a:gd name="connsiteX3" fmla="*/ 95250 w 248708"/>
              <a:gd name="connsiteY3" fmla="*/ 409575 h 409575"/>
              <a:gd name="connsiteX4" fmla="*/ 0 w 248708"/>
              <a:gd name="connsiteY4" fmla="*/ 0 h 409575"/>
              <a:gd name="connsiteX0" fmla="*/ 0 w 242358"/>
              <a:gd name="connsiteY0" fmla="*/ 0 h 425450"/>
              <a:gd name="connsiteX1" fmla="*/ 241300 w 242358"/>
              <a:gd name="connsiteY1" fmla="*/ 19050 h 425450"/>
              <a:gd name="connsiteX2" fmla="*/ 241300 w 242358"/>
              <a:gd name="connsiteY2" fmla="*/ 415925 h 425450"/>
              <a:gd name="connsiteX3" fmla="*/ 88900 w 242358"/>
              <a:gd name="connsiteY3" fmla="*/ 425450 h 425450"/>
              <a:gd name="connsiteX4" fmla="*/ 0 w 242358"/>
              <a:gd name="connsiteY4" fmla="*/ 0 h 425450"/>
              <a:gd name="connsiteX0" fmla="*/ 0 w 255058"/>
              <a:gd name="connsiteY0" fmla="*/ 22225 h 447675"/>
              <a:gd name="connsiteX1" fmla="*/ 254000 w 255058"/>
              <a:gd name="connsiteY1" fmla="*/ 0 h 447675"/>
              <a:gd name="connsiteX2" fmla="*/ 241300 w 255058"/>
              <a:gd name="connsiteY2" fmla="*/ 438150 h 447675"/>
              <a:gd name="connsiteX3" fmla="*/ 88900 w 255058"/>
              <a:gd name="connsiteY3" fmla="*/ 447675 h 447675"/>
              <a:gd name="connsiteX4" fmla="*/ 0 w 255058"/>
              <a:gd name="connsiteY4" fmla="*/ 22225 h 447675"/>
              <a:gd name="connsiteX0" fmla="*/ 4233 w 259291"/>
              <a:gd name="connsiteY0" fmla="*/ 22225 h 479425"/>
              <a:gd name="connsiteX1" fmla="*/ 258233 w 259291"/>
              <a:gd name="connsiteY1" fmla="*/ 0 h 479425"/>
              <a:gd name="connsiteX2" fmla="*/ 245533 w 259291"/>
              <a:gd name="connsiteY2" fmla="*/ 438150 h 479425"/>
              <a:gd name="connsiteX3" fmla="*/ 1058 w 259291"/>
              <a:gd name="connsiteY3" fmla="*/ 479425 h 479425"/>
              <a:gd name="connsiteX4" fmla="*/ 4233 w 259291"/>
              <a:gd name="connsiteY4" fmla="*/ 22225 h 479425"/>
              <a:gd name="connsiteX0" fmla="*/ 0 w 264583"/>
              <a:gd name="connsiteY0" fmla="*/ 25400 h 479425"/>
              <a:gd name="connsiteX1" fmla="*/ 263525 w 264583"/>
              <a:gd name="connsiteY1" fmla="*/ 0 h 479425"/>
              <a:gd name="connsiteX2" fmla="*/ 250825 w 264583"/>
              <a:gd name="connsiteY2" fmla="*/ 438150 h 479425"/>
              <a:gd name="connsiteX3" fmla="*/ 6350 w 264583"/>
              <a:gd name="connsiteY3" fmla="*/ 479425 h 479425"/>
              <a:gd name="connsiteX4" fmla="*/ 0 w 264583"/>
              <a:gd name="connsiteY4" fmla="*/ 25400 h 479425"/>
              <a:gd name="connsiteX0" fmla="*/ 10583 w 275166"/>
              <a:gd name="connsiteY0" fmla="*/ 25400 h 479425"/>
              <a:gd name="connsiteX1" fmla="*/ 274108 w 275166"/>
              <a:gd name="connsiteY1" fmla="*/ 0 h 479425"/>
              <a:gd name="connsiteX2" fmla="*/ 261408 w 275166"/>
              <a:gd name="connsiteY2" fmla="*/ 438150 h 479425"/>
              <a:gd name="connsiteX3" fmla="*/ 1058 w 275166"/>
              <a:gd name="connsiteY3" fmla="*/ 479425 h 479425"/>
              <a:gd name="connsiteX4" fmla="*/ 10583 w 275166"/>
              <a:gd name="connsiteY4" fmla="*/ 25400 h 479425"/>
              <a:gd name="connsiteX0" fmla="*/ 10583 w 277283"/>
              <a:gd name="connsiteY0" fmla="*/ 25400 h 498475"/>
              <a:gd name="connsiteX1" fmla="*/ 274108 w 277283"/>
              <a:gd name="connsiteY1" fmla="*/ 0 h 498475"/>
              <a:gd name="connsiteX2" fmla="*/ 277283 w 277283"/>
              <a:gd name="connsiteY2" fmla="*/ 498475 h 498475"/>
              <a:gd name="connsiteX3" fmla="*/ 1058 w 277283"/>
              <a:gd name="connsiteY3" fmla="*/ 479425 h 498475"/>
              <a:gd name="connsiteX4" fmla="*/ 10583 w 277283"/>
              <a:gd name="connsiteY4" fmla="*/ 25400 h 49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83" h="498475">
                <a:moveTo>
                  <a:pt x="10583" y="25400"/>
                </a:moveTo>
                <a:lnTo>
                  <a:pt x="274108" y="0"/>
                </a:lnTo>
                <a:cubicBezTo>
                  <a:pt x="275166" y="129117"/>
                  <a:pt x="276225" y="369358"/>
                  <a:pt x="277283" y="498475"/>
                </a:cubicBezTo>
                <a:lnTo>
                  <a:pt x="1058" y="479425"/>
                </a:lnTo>
                <a:cubicBezTo>
                  <a:pt x="0" y="354542"/>
                  <a:pt x="11641" y="150283"/>
                  <a:pt x="10583" y="25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6" name="Szabadkézi sokszög 95"/>
          <p:cNvSpPr/>
          <p:nvPr/>
        </p:nvSpPr>
        <p:spPr>
          <a:xfrm>
            <a:off x="5499101" y="2987675"/>
            <a:ext cx="239183" cy="4667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82033"/>
              <a:gd name="connsiteY0" fmla="*/ 0 h 434975"/>
              <a:gd name="connsiteX1" fmla="*/ 180975 w 182033"/>
              <a:gd name="connsiteY1" fmla="*/ 28575 h 434975"/>
              <a:gd name="connsiteX2" fmla="*/ 180975 w 182033"/>
              <a:gd name="connsiteY2" fmla="*/ 425450 h 434975"/>
              <a:gd name="connsiteX3" fmla="*/ 28575 w 182033"/>
              <a:gd name="connsiteY3" fmla="*/ 434975 h 434975"/>
              <a:gd name="connsiteX4" fmla="*/ 0 w 182033"/>
              <a:gd name="connsiteY4" fmla="*/ 0 h 434975"/>
              <a:gd name="connsiteX0" fmla="*/ 0 w 239183"/>
              <a:gd name="connsiteY0" fmla="*/ 31750 h 466725"/>
              <a:gd name="connsiteX1" fmla="*/ 238125 w 239183"/>
              <a:gd name="connsiteY1" fmla="*/ 0 h 466725"/>
              <a:gd name="connsiteX2" fmla="*/ 180975 w 239183"/>
              <a:gd name="connsiteY2" fmla="*/ 457200 h 466725"/>
              <a:gd name="connsiteX3" fmla="*/ 28575 w 239183"/>
              <a:gd name="connsiteY3" fmla="*/ 466725 h 466725"/>
              <a:gd name="connsiteX4" fmla="*/ 0 w 239183"/>
              <a:gd name="connsiteY4" fmla="*/ 31750 h 466725"/>
              <a:gd name="connsiteX0" fmla="*/ 0 w 239183"/>
              <a:gd name="connsiteY0" fmla="*/ 31750 h 466725"/>
              <a:gd name="connsiteX1" fmla="*/ 238125 w 239183"/>
              <a:gd name="connsiteY1" fmla="*/ 0 h 466725"/>
              <a:gd name="connsiteX2" fmla="*/ 180975 w 239183"/>
              <a:gd name="connsiteY2" fmla="*/ 457200 h 466725"/>
              <a:gd name="connsiteX3" fmla="*/ 3175 w 239183"/>
              <a:gd name="connsiteY3" fmla="*/ 466725 h 466725"/>
              <a:gd name="connsiteX4" fmla="*/ 0 w 239183"/>
              <a:gd name="connsiteY4" fmla="*/ 31750 h 466725"/>
              <a:gd name="connsiteX0" fmla="*/ 0 w 239183"/>
              <a:gd name="connsiteY0" fmla="*/ 31750 h 466725"/>
              <a:gd name="connsiteX1" fmla="*/ 238125 w 239183"/>
              <a:gd name="connsiteY1" fmla="*/ 0 h 466725"/>
              <a:gd name="connsiteX2" fmla="*/ 231775 w 239183"/>
              <a:gd name="connsiteY2" fmla="*/ 466725 h 466725"/>
              <a:gd name="connsiteX3" fmla="*/ 3175 w 239183"/>
              <a:gd name="connsiteY3" fmla="*/ 466725 h 466725"/>
              <a:gd name="connsiteX4" fmla="*/ 0 w 239183"/>
              <a:gd name="connsiteY4" fmla="*/ 3175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83" h="466725">
                <a:moveTo>
                  <a:pt x="0" y="31750"/>
                </a:moveTo>
                <a:lnTo>
                  <a:pt x="238125" y="0"/>
                </a:lnTo>
                <a:cubicBezTo>
                  <a:pt x="239183" y="129117"/>
                  <a:pt x="230717" y="337608"/>
                  <a:pt x="231775" y="466725"/>
                </a:cubicBezTo>
                <a:lnTo>
                  <a:pt x="3175" y="466725"/>
                </a:lnTo>
                <a:cubicBezTo>
                  <a:pt x="2117" y="341842"/>
                  <a:pt x="1058" y="156633"/>
                  <a:pt x="0" y="3175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7" name="Szabadkézi sokszög 96"/>
          <p:cNvSpPr/>
          <p:nvPr/>
        </p:nvSpPr>
        <p:spPr>
          <a:xfrm>
            <a:off x="5495926" y="3492501"/>
            <a:ext cx="244475" cy="4476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85208"/>
              <a:gd name="connsiteY0" fmla="*/ 0 h 419100"/>
              <a:gd name="connsiteX1" fmla="*/ 184150 w 185208"/>
              <a:gd name="connsiteY1" fmla="*/ 12700 h 419100"/>
              <a:gd name="connsiteX2" fmla="*/ 184150 w 185208"/>
              <a:gd name="connsiteY2" fmla="*/ 409575 h 419100"/>
              <a:gd name="connsiteX3" fmla="*/ 31750 w 185208"/>
              <a:gd name="connsiteY3" fmla="*/ 419100 h 419100"/>
              <a:gd name="connsiteX4" fmla="*/ 0 w 185208"/>
              <a:gd name="connsiteY4" fmla="*/ 0 h 419100"/>
              <a:gd name="connsiteX0" fmla="*/ 0 w 239183"/>
              <a:gd name="connsiteY0" fmla="*/ 0 h 419100"/>
              <a:gd name="connsiteX1" fmla="*/ 238125 w 239183"/>
              <a:gd name="connsiteY1" fmla="*/ 6350 h 419100"/>
              <a:gd name="connsiteX2" fmla="*/ 184150 w 239183"/>
              <a:gd name="connsiteY2" fmla="*/ 409575 h 419100"/>
              <a:gd name="connsiteX3" fmla="*/ 31750 w 239183"/>
              <a:gd name="connsiteY3" fmla="*/ 419100 h 419100"/>
              <a:gd name="connsiteX4" fmla="*/ 0 w 239183"/>
              <a:gd name="connsiteY4" fmla="*/ 0 h 419100"/>
              <a:gd name="connsiteX0" fmla="*/ 0 w 244475"/>
              <a:gd name="connsiteY0" fmla="*/ 0 h 447675"/>
              <a:gd name="connsiteX1" fmla="*/ 238125 w 244475"/>
              <a:gd name="connsiteY1" fmla="*/ 6350 h 447675"/>
              <a:gd name="connsiteX2" fmla="*/ 244475 w 244475"/>
              <a:gd name="connsiteY2" fmla="*/ 447675 h 447675"/>
              <a:gd name="connsiteX3" fmla="*/ 31750 w 244475"/>
              <a:gd name="connsiteY3" fmla="*/ 419100 h 447675"/>
              <a:gd name="connsiteX4" fmla="*/ 0 w 244475"/>
              <a:gd name="connsiteY4" fmla="*/ 0 h 447675"/>
              <a:gd name="connsiteX0" fmla="*/ 0 w 244475"/>
              <a:gd name="connsiteY0" fmla="*/ 0 h 447675"/>
              <a:gd name="connsiteX1" fmla="*/ 238125 w 244475"/>
              <a:gd name="connsiteY1" fmla="*/ 6350 h 447675"/>
              <a:gd name="connsiteX2" fmla="*/ 244475 w 244475"/>
              <a:gd name="connsiteY2" fmla="*/ 447675 h 447675"/>
              <a:gd name="connsiteX3" fmla="*/ 9525 w 244475"/>
              <a:gd name="connsiteY3" fmla="*/ 422275 h 447675"/>
              <a:gd name="connsiteX4" fmla="*/ 0 w 244475"/>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75" h="447675">
                <a:moveTo>
                  <a:pt x="0" y="0"/>
                </a:moveTo>
                <a:lnTo>
                  <a:pt x="238125" y="6350"/>
                </a:lnTo>
                <a:cubicBezTo>
                  <a:pt x="239183" y="135467"/>
                  <a:pt x="243417" y="318558"/>
                  <a:pt x="244475" y="447675"/>
                </a:cubicBezTo>
                <a:lnTo>
                  <a:pt x="9525" y="422275"/>
                </a:lnTo>
                <a:cubicBezTo>
                  <a:pt x="8467" y="297392"/>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8" name="Szabadkézi sokszög 97"/>
          <p:cNvSpPr/>
          <p:nvPr/>
        </p:nvSpPr>
        <p:spPr>
          <a:xfrm>
            <a:off x="5764743" y="3486149"/>
            <a:ext cx="286808" cy="4953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97908"/>
              <a:gd name="connsiteY0" fmla="*/ 0 h 460375"/>
              <a:gd name="connsiteX1" fmla="*/ 196850 w 197908"/>
              <a:gd name="connsiteY1" fmla="*/ 53975 h 460375"/>
              <a:gd name="connsiteX2" fmla="*/ 196850 w 197908"/>
              <a:gd name="connsiteY2" fmla="*/ 450850 h 460375"/>
              <a:gd name="connsiteX3" fmla="*/ 44450 w 197908"/>
              <a:gd name="connsiteY3" fmla="*/ 460375 h 460375"/>
              <a:gd name="connsiteX4" fmla="*/ 0 w 197908"/>
              <a:gd name="connsiteY4" fmla="*/ 0 h 460375"/>
              <a:gd name="connsiteX0" fmla="*/ 0 w 239183"/>
              <a:gd name="connsiteY0" fmla="*/ 0 h 460375"/>
              <a:gd name="connsiteX1" fmla="*/ 238125 w 239183"/>
              <a:gd name="connsiteY1" fmla="*/ 15875 h 460375"/>
              <a:gd name="connsiteX2" fmla="*/ 196850 w 239183"/>
              <a:gd name="connsiteY2" fmla="*/ 450850 h 460375"/>
              <a:gd name="connsiteX3" fmla="*/ 44450 w 239183"/>
              <a:gd name="connsiteY3" fmla="*/ 460375 h 460375"/>
              <a:gd name="connsiteX4" fmla="*/ 0 w 239183"/>
              <a:gd name="connsiteY4" fmla="*/ 0 h 460375"/>
              <a:gd name="connsiteX0" fmla="*/ 0 w 255058"/>
              <a:gd name="connsiteY0" fmla="*/ 0 h 460375"/>
              <a:gd name="connsiteX1" fmla="*/ 254000 w 255058"/>
              <a:gd name="connsiteY1" fmla="*/ 9525 h 460375"/>
              <a:gd name="connsiteX2" fmla="*/ 196850 w 255058"/>
              <a:gd name="connsiteY2" fmla="*/ 450850 h 460375"/>
              <a:gd name="connsiteX3" fmla="*/ 44450 w 255058"/>
              <a:gd name="connsiteY3" fmla="*/ 460375 h 460375"/>
              <a:gd name="connsiteX4" fmla="*/ 0 w 255058"/>
              <a:gd name="connsiteY4" fmla="*/ 0 h 460375"/>
              <a:gd name="connsiteX0" fmla="*/ 23283 w 278341"/>
              <a:gd name="connsiteY0" fmla="*/ 0 h 460375"/>
              <a:gd name="connsiteX1" fmla="*/ 277283 w 278341"/>
              <a:gd name="connsiteY1" fmla="*/ 9525 h 460375"/>
              <a:gd name="connsiteX2" fmla="*/ 220133 w 278341"/>
              <a:gd name="connsiteY2" fmla="*/ 450850 h 460375"/>
              <a:gd name="connsiteX3" fmla="*/ 1058 w 278341"/>
              <a:gd name="connsiteY3" fmla="*/ 460375 h 460375"/>
              <a:gd name="connsiteX4" fmla="*/ 23283 w 278341"/>
              <a:gd name="connsiteY4" fmla="*/ 0 h 460375"/>
              <a:gd name="connsiteX0" fmla="*/ 23283 w 286808"/>
              <a:gd name="connsiteY0" fmla="*/ 0 h 492125"/>
              <a:gd name="connsiteX1" fmla="*/ 277283 w 286808"/>
              <a:gd name="connsiteY1" fmla="*/ 9525 h 492125"/>
              <a:gd name="connsiteX2" fmla="*/ 286808 w 286808"/>
              <a:gd name="connsiteY2" fmla="*/ 492125 h 492125"/>
              <a:gd name="connsiteX3" fmla="*/ 1058 w 286808"/>
              <a:gd name="connsiteY3" fmla="*/ 460375 h 492125"/>
              <a:gd name="connsiteX4" fmla="*/ 23283 w 286808"/>
              <a:gd name="connsiteY4" fmla="*/ 0 h 492125"/>
              <a:gd name="connsiteX0" fmla="*/ 7408 w 286808"/>
              <a:gd name="connsiteY0" fmla="*/ 0 h 495300"/>
              <a:gd name="connsiteX1" fmla="*/ 277283 w 286808"/>
              <a:gd name="connsiteY1" fmla="*/ 12700 h 495300"/>
              <a:gd name="connsiteX2" fmla="*/ 286808 w 286808"/>
              <a:gd name="connsiteY2" fmla="*/ 495300 h 495300"/>
              <a:gd name="connsiteX3" fmla="*/ 1058 w 286808"/>
              <a:gd name="connsiteY3" fmla="*/ 463550 h 495300"/>
              <a:gd name="connsiteX4" fmla="*/ 7408 w 286808"/>
              <a:gd name="connsiteY4" fmla="*/ 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08" h="495300">
                <a:moveTo>
                  <a:pt x="7408" y="0"/>
                </a:moveTo>
                <a:lnTo>
                  <a:pt x="277283" y="12700"/>
                </a:lnTo>
                <a:cubicBezTo>
                  <a:pt x="278341" y="141817"/>
                  <a:pt x="285750" y="366183"/>
                  <a:pt x="286808" y="495300"/>
                </a:cubicBezTo>
                <a:lnTo>
                  <a:pt x="1058" y="463550"/>
                </a:lnTo>
                <a:cubicBezTo>
                  <a:pt x="0" y="338667"/>
                  <a:pt x="8466" y="124883"/>
                  <a:pt x="740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9" name="Szabadkézi sokszög 98"/>
          <p:cNvSpPr/>
          <p:nvPr/>
        </p:nvSpPr>
        <p:spPr>
          <a:xfrm>
            <a:off x="6072718" y="2927350"/>
            <a:ext cx="309033" cy="5207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6958"/>
              <a:gd name="connsiteY0" fmla="*/ 0 h 488950"/>
              <a:gd name="connsiteX1" fmla="*/ 215900 w 216958"/>
              <a:gd name="connsiteY1" fmla="*/ 82550 h 488950"/>
              <a:gd name="connsiteX2" fmla="*/ 215900 w 216958"/>
              <a:gd name="connsiteY2" fmla="*/ 479425 h 488950"/>
              <a:gd name="connsiteX3" fmla="*/ 63500 w 216958"/>
              <a:gd name="connsiteY3" fmla="*/ 488950 h 488950"/>
              <a:gd name="connsiteX4" fmla="*/ 0 w 216958"/>
              <a:gd name="connsiteY4" fmla="*/ 0 h 488950"/>
              <a:gd name="connsiteX0" fmla="*/ 0 w 302683"/>
              <a:gd name="connsiteY0" fmla="*/ 38100 h 527050"/>
              <a:gd name="connsiteX1" fmla="*/ 301625 w 302683"/>
              <a:gd name="connsiteY1" fmla="*/ 0 h 527050"/>
              <a:gd name="connsiteX2" fmla="*/ 215900 w 302683"/>
              <a:gd name="connsiteY2" fmla="*/ 517525 h 527050"/>
              <a:gd name="connsiteX3" fmla="*/ 63500 w 302683"/>
              <a:gd name="connsiteY3" fmla="*/ 527050 h 527050"/>
              <a:gd name="connsiteX4" fmla="*/ 0 w 302683"/>
              <a:gd name="connsiteY4" fmla="*/ 38100 h 527050"/>
              <a:gd name="connsiteX0" fmla="*/ 1058 w 303741"/>
              <a:gd name="connsiteY0" fmla="*/ 38100 h 517525"/>
              <a:gd name="connsiteX1" fmla="*/ 302683 w 303741"/>
              <a:gd name="connsiteY1" fmla="*/ 0 h 517525"/>
              <a:gd name="connsiteX2" fmla="*/ 216958 w 303741"/>
              <a:gd name="connsiteY2" fmla="*/ 517525 h 517525"/>
              <a:gd name="connsiteX3" fmla="*/ 1058 w 303741"/>
              <a:gd name="connsiteY3" fmla="*/ 517525 h 517525"/>
              <a:gd name="connsiteX4" fmla="*/ 1058 w 303741"/>
              <a:gd name="connsiteY4" fmla="*/ 38100 h 517525"/>
              <a:gd name="connsiteX0" fmla="*/ 1058 w 309033"/>
              <a:gd name="connsiteY0" fmla="*/ 38100 h 520700"/>
              <a:gd name="connsiteX1" fmla="*/ 302683 w 309033"/>
              <a:gd name="connsiteY1" fmla="*/ 0 h 520700"/>
              <a:gd name="connsiteX2" fmla="*/ 309033 w 309033"/>
              <a:gd name="connsiteY2" fmla="*/ 520700 h 520700"/>
              <a:gd name="connsiteX3" fmla="*/ 1058 w 309033"/>
              <a:gd name="connsiteY3" fmla="*/ 517525 h 520700"/>
              <a:gd name="connsiteX4" fmla="*/ 1058 w 309033"/>
              <a:gd name="connsiteY4" fmla="*/ 381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33" h="520700">
                <a:moveTo>
                  <a:pt x="1058" y="38100"/>
                </a:moveTo>
                <a:lnTo>
                  <a:pt x="302683" y="0"/>
                </a:lnTo>
                <a:cubicBezTo>
                  <a:pt x="303741" y="129117"/>
                  <a:pt x="307975" y="391583"/>
                  <a:pt x="309033" y="520700"/>
                </a:cubicBezTo>
                <a:lnTo>
                  <a:pt x="1058" y="517525"/>
                </a:lnTo>
                <a:cubicBezTo>
                  <a:pt x="0" y="392642"/>
                  <a:pt x="2116" y="162983"/>
                  <a:pt x="1058" y="38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0" name="Szabadkézi sokszög 99"/>
          <p:cNvSpPr/>
          <p:nvPr/>
        </p:nvSpPr>
        <p:spPr>
          <a:xfrm>
            <a:off x="5314951" y="3489324"/>
            <a:ext cx="174625" cy="4222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75683"/>
              <a:gd name="connsiteY0" fmla="*/ 0 h 457200"/>
              <a:gd name="connsiteX1" fmla="*/ 174625 w 175683"/>
              <a:gd name="connsiteY1" fmla="*/ 50800 h 457200"/>
              <a:gd name="connsiteX2" fmla="*/ 174625 w 175683"/>
              <a:gd name="connsiteY2" fmla="*/ 447675 h 457200"/>
              <a:gd name="connsiteX3" fmla="*/ 22225 w 175683"/>
              <a:gd name="connsiteY3" fmla="*/ 457200 h 457200"/>
              <a:gd name="connsiteX4" fmla="*/ 0 w 175683"/>
              <a:gd name="connsiteY4" fmla="*/ 0 h 457200"/>
              <a:gd name="connsiteX0" fmla="*/ 0 w 174625"/>
              <a:gd name="connsiteY0" fmla="*/ 3175 h 460375"/>
              <a:gd name="connsiteX1" fmla="*/ 165100 w 174625"/>
              <a:gd name="connsiteY1" fmla="*/ 0 h 460375"/>
              <a:gd name="connsiteX2" fmla="*/ 174625 w 174625"/>
              <a:gd name="connsiteY2" fmla="*/ 450850 h 460375"/>
              <a:gd name="connsiteX3" fmla="*/ 22225 w 174625"/>
              <a:gd name="connsiteY3" fmla="*/ 460375 h 460375"/>
              <a:gd name="connsiteX4" fmla="*/ 0 w 174625"/>
              <a:gd name="connsiteY4" fmla="*/ 3175 h 460375"/>
              <a:gd name="connsiteX0" fmla="*/ 0 w 174625"/>
              <a:gd name="connsiteY0" fmla="*/ 3175 h 450850"/>
              <a:gd name="connsiteX1" fmla="*/ 165100 w 174625"/>
              <a:gd name="connsiteY1" fmla="*/ 0 h 450850"/>
              <a:gd name="connsiteX2" fmla="*/ 174625 w 174625"/>
              <a:gd name="connsiteY2" fmla="*/ 450850 h 450850"/>
              <a:gd name="connsiteX3" fmla="*/ 6350 w 174625"/>
              <a:gd name="connsiteY3" fmla="*/ 393700 h 450850"/>
              <a:gd name="connsiteX4" fmla="*/ 0 w 174625"/>
              <a:gd name="connsiteY4" fmla="*/ 3175 h 450850"/>
              <a:gd name="connsiteX0" fmla="*/ 0 w 174625"/>
              <a:gd name="connsiteY0" fmla="*/ 3175 h 422275"/>
              <a:gd name="connsiteX1" fmla="*/ 165100 w 174625"/>
              <a:gd name="connsiteY1" fmla="*/ 0 h 422275"/>
              <a:gd name="connsiteX2" fmla="*/ 174625 w 174625"/>
              <a:gd name="connsiteY2" fmla="*/ 422275 h 422275"/>
              <a:gd name="connsiteX3" fmla="*/ 6350 w 174625"/>
              <a:gd name="connsiteY3" fmla="*/ 393700 h 422275"/>
              <a:gd name="connsiteX4" fmla="*/ 0 w 174625"/>
              <a:gd name="connsiteY4" fmla="*/ 3175 h 42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625" h="422275">
                <a:moveTo>
                  <a:pt x="0" y="3175"/>
                </a:moveTo>
                <a:lnTo>
                  <a:pt x="165100" y="0"/>
                </a:lnTo>
                <a:cubicBezTo>
                  <a:pt x="166158" y="129117"/>
                  <a:pt x="173567" y="293158"/>
                  <a:pt x="174625" y="422275"/>
                </a:cubicBezTo>
                <a:lnTo>
                  <a:pt x="6350" y="393700"/>
                </a:lnTo>
                <a:cubicBezTo>
                  <a:pt x="5292" y="268817"/>
                  <a:pt x="1058" y="128058"/>
                  <a:pt x="0" y="31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1" name="Szabadkézi sokszög 100"/>
          <p:cNvSpPr/>
          <p:nvPr/>
        </p:nvSpPr>
        <p:spPr>
          <a:xfrm>
            <a:off x="6069543" y="3486151"/>
            <a:ext cx="321733" cy="5461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0608"/>
              <a:gd name="connsiteY0" fmla="*/ 0 h 501650"/>
              <a:gd name="connsiteX1" fmla="*/ 209550 w 210608"/>
              <a:gd name="connsiteY1" fmla="*/ 95250 h 501650"/>
              <a:gd name="connsiteX2" fmla="*/ 209550 w 210608"/>
              <a:gd name="connsiteY2" fmla="*/ 492125 h 501650"/>
              <a:gd name="connsiteX3" fmla="*/ 57150 w 210608"/>
              <a:gd name="connsiteY3" fmla="*/ 501650 h 501650"/>
              <a:gd name="connsiteX4" fmla="*/ 0 w 210608"/>
              <a:gd name="connsiteY4" fmla="*/ 0 h 501650"/>
              <a:gd name="connsiteX0" fmla="*/ 0 w 302683"/>
              <a:gd name="connsiteY0" fmla="*/ 0 h 501650"/>
              <a:gd name="connsiteX1" fmla="*/ 301625 w 302683"/>
              <a:gd name="connsiteY1" fmla="*/ 3175 h 501650"/>
              <a:gd name="connsiteX2" fmla="*/ 209550 w 302683"/>
              <a:gd name="connsiteY2" fmla="*/ 492125 h 501650"/>
              <a:gd name="connsiteX3" fmla="*/ 57150 w 302683"/>
              <a:gd name="connsiteY3" fmla="*/ 501650 h 501650"/>
              <a:gd name="connsiteX4" fmla="*/ 0 w 302683"/>
              <a:gd name="connsiteY4" fmla="*/ 0 h 501650"/>
              <a:gd name="connsiteX0" fmla="*/ 10583 w 313266"/>
              <a:gd name="connsiteY0" fmla="*/ 0 h 511175"/>
              <a:gd name="connsiteX1" fmla="*/ 312208 w 313266"/>
              <a:gd name="connsiteY1" fmla="*/ 3175 h 511175"/>
              <a:gd name="connsiteX2" fmla="*/ 220133 w 313266"/>
              <a:gd name="connsiteY2" fmla="*/ 492125 h 511175"/>
              <a:gd name="connsiteX3" fmla="*/ 1058 w 313266"/>
              <a:gd name="connsiteY3" fmla="*/ 511175 h 511175"/>
              <a:gd name="connsiteX4" fmla="*/ 10583 w 313266"/>
              <a:gd name="connsiteY4" fmla="*/ 0 h 511175"/>
              <a:gd name="connsiteX0" fmla="*/ 10583 w 321733"/>
              <a:gd name="connsiteY0" fmla="*/ 0 h 546100"/>
              <a:gd name="connsiteX1" fmla="*/ 312208 w 321733"/>
              <a:gd name="connsiteY1" fmla="*/ 3175 h 546100"/>
              <a:gd name="connsiteX2" fmla="*/ 321733 w 321733"/>
              <a:gd name="connsiteY2" fmla="*/ 546100 h 546100"/>
              <a:gd name="connsiteX3" fmla="*/ 1058 w 321733"/>
              <a:gd name="connsiteY3" fmla="*/ 511175 h 546100"/>
              <a:gd name="connsiteX4" fmla="*/ 10583 w 321733"/>
              <a:gd name="connsiteY4" fmla="*/ 0 h 54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 h="546100">
                <a:moveTo>
                  <a:pt x="10583" y="0"/>
                </a:moveTo>
                <a:lnTo>
                  <a:pt x="312208" y="3175"/>
                </a:lnTo>
                <a:cubicBezTo>
                  <a:pt x="313266" y="132292"/>
                  <a:pt x="320675" y="416983"/>
                  <a:pt x="321733" y="546100"/>
                </a:cubicBezTo>
                <a:lnTo>
                  <a:pt x="1058" y="511175"/>
                </a:lnTo>
                <a:cubicBezTo>
                  <a:pt x="0" y="386292"/>
                  <a:pt x="11641" y="124883"/>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2" name="Szabadkézi sokszög 101"/>
          <p:cNvSpPr/>
          <p:nvPr/>
        </p:nvSpPr>
        <p:spPr>
          <a:xfrm>
            <a:off x="5308602" y="3914774"/>
            <a:ext cx="169333" cy="42545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10583 w 154516"/>
              <a:gd name="connsiteY0" fmla="*/ 0 h 492125"/>
              <a:gd name="connsiteX1" fmla="*/ 153458 w 154516"/>
              <a:gd name="connsiteY1" fmla="*/ 85725 h 492125"/>
              <a:gd name="connsiteX2" fmla="*/ 153458 w 154516"/>
              <a:gd name="connsiteY2" fmla="*/ 482600 h 492125"/>
              <a:gd name="connsiteX3" fmla="*/ 1058 w 154516"/>
              <a:gd name="connsiteY3" fmla="*/ 492125 h 492125"/>
              <a:gd name="connsiteX4" fmla="*/ 10583 w 154516"/>
              <a:gd name="connsiteY4" fmla="*/ 0 h 492125"/>
              <a:gd name="connsiteX0" fmla="*/ 10583 w 173566"/>
              <a:gd name="connsiteY0" fmla="*/ 0 h 492125"/>
              <a:gd name="connsiteX1" fmla="*/ 172508 w 173566"/>
              <a:gd name="connsiteY1" fmla="*/ 47625 h 492125"/>
              <a:gd name="connsiteX2" fmla="*/ 153458 w 173566"/>
              <a:gd name="connsiteY2" fmla="*/ 482600 h 492125"/>
              <a:gd name="connsiteX3" fmla="*/ 1058 w 173566"/>
              <a:gd name="connsiteY3" fmla="*/ 492125 h 492125"/>
              <a:gd name="connsiteX4" fmla="*/ 10583 w 173566"/>
              <a:gd name="connsiteY4" fmla="*/ 0 h 492125"/>
              <a:gd name="connsiteX0" fmla="*/ 10583 w 173566"/>
              <a:gd name="connsiteY0" fmla="*/ 0 h 492125"/>
              <a:gd name="connsiteX1" fmla="*/ 172508 w 173566"/>
              <a:gd name="connsiteY1" fmla="*/ 47625 h 492125"/>
              <a:gd name="connsiteX2" fmla="*/ 169333 w 173566"/>
              <a:gd name="connsiteY2" fmla="*/ 425450 h 492125"/>
              <a:gd name="connsiteX3" fmla="*/ 1058 w 173566"/>
              <a:gd name="connsiteY3" fmla="*/ 492125 h 492125"/>
              <a:gd name="connsiteX4" fmla="*/ 10583 w 173566"/>
              <a:gd name="connsiteY4" fmla="*/ 0 h 492125"/>
              <a:gd name="connsiteX0" fmla="*/ 0 w 162983"/>
              <a:gd name="connsiteY0" fmla="*/ 0 h 425450"/>
              <a:gd name="connsiteX1" fmla="*/ 161925 w 162983"/>
              <a:gd name="connsiteY1" fmla="*/ 47625 h 425450"/>
              <a:gd name="connsiteX2" fmla="*/ 158750 w 162983"/>
              <a:gd name="connsiteY2" fmla="*/ 425450 h 425450"/>
              <a:gd name="connsiteX3" fmla="*/ 6350 w 162983"/>
              <a:gd name="connsiteY3" fmla="*/ 393700 h 425450"/>
              <a:gd name="connsiteX4" fmla="*/ 0 w 162983"/>
              <a:gd name="connsiteY4" fmla="*/ 0 h 425450"/>
              <a:gd name="connsiteX0" fmla="*/ 0 w 178858"/>
              <a:gd name="connsiteY0" fmla="*/ 0 h 425450"/>
              <a:gd name="connsiteX1" fmla="*/ 177800 w 178858"/>
              <a:gd name="connsiteY1" fmla="*/ 15875 h 425450"/>
              <a:gd name="connsiteX2" fmla="*/ 158750 w 178858"/>
              <a:gd name="connsiteY2" fmla="*/ 425450 h 425450"/>
              <a:gd name="connsiteX3" fmla="*/ 6350 w 178858"/>
              <a:gd name="connsiteY3" fmla="*/ 393700 h 425450"/>
              <a:gd name="connsiteX4" fmla="*/ 0 w 178858"/>
              <a:gd name="connsiteY4" fmla="*/ 0 h 425450"/>
              <a:gd name="connsiteX0" fmla="*/ 0 w 169333"/>
              <a:gd name="connsiteY0" fmla="*/ 0 h 425450"/>
              <a:gd name="connsiteX1" fmla="*/ 168275 w 169333"/>
              <a:gd name="connsiteY1" fmla="*/ 57150 h 425450"/>
              <a:gd name="connsiteX2" fmla="*/ 158750 w 169333"/>
              <a:gd name="connsiteY2" fmla="*/ 425450 h 425450"/>
              <a:gd name="connsiteX3" fmla="*/ 6350 w 169333"/>
              <a:gd name="connsiteY3" fmla="*/ 393700 h 425450"/>
              <a:gd name="connsiteX4" fmla="*/ 0 w 169333"/>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33" h="425450">
                <a:moveTo>
                  <a:pt x="0" y="0"/>
                </a:moveTo>
                <a:lnTo>
                  <a:pt x="168275" y="57150"/>
                </a:lnTo>
                <a:cubicBezTo>
                  <a:pt x="169333" y="186267"/>
                  <a:pt x="157692" y="296333"/>
                  <a:pt x="158750" y="425450"/>
                </a:cubicBezTo>
                <a:lnTo>
                  <a:pt x="6350" y="393700"/>
                </a:lnTo>
                <a:cubicBezTo>
                  <a:pt x="5292" y="268817"/>
                  <a:pt x="1058" y="124883"/>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3" name="Szabadkézi sokszög 102"/>
          <p:cNvSpPr/>
          <p:nvPr/>
        </p:nvSpPr>
        <p:spPr>
          <a:xfrm>
            <a:off x="5495925" y="3949700"/>
            <a:ext cx="241300" cy="47625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61408"/>
              <a:gd name="connsiteY0" fmla="*/ 0 h 457200"/>
              <a:gd name="connsiteX1" fmla="*/ 260350 w 261408"/>
              <a:gd name="connsiteY1" fmla="*/ 50800 h 457200"/>
              <a:gd name="connsiteX2" fmla="*/ 260350 w 261408"/>
              <a:gd name="connsiteY2" fmla="*/ 447675 h 457200"/>
              <a:gd name="connsiteX3" fmla="*/ 107950 w 261408"/>
              <a:gd name="connsiteY3" fmla="*/ 457200 h 457200"/>
              <a:gd name="connsiteX4" fmla="*/ 0 w 261408"/>
              <a:gd name="connsiteY4" fmla="*/ 0 h 457200"/>
              <a:gd name="connsiteX0" fmla="*/ 0 w 260350"/>
              <a:gd name="connsiteY0" fmla="*/ 0 h 457200"/>
              <a:gd name="connsiteX1" fmla="*/ 231775 w 260350"/>
              <a:gd name="connsiteY1" fmla="*/ 22225 h 457200"/>
              <a:gd name="connsiteX2" fmla="*/ 260350 w 260350"/>
              <a:gd name="connsiteY2" fmla="*/ 447675 h 457200"/>
              <a:gd name="connsiteX3" fmla="*/ 107950 w 260350"/>
              <a:gd name="connsiteY3" fmla="*/ 457200 h 457200"/>
              <a:gd name="connsiteX4" fmla="*/ 0 w 260350"/>
              <a:gd name="connsiteY4" fmla="*/ 0 h 457200"/>
              <a:gd name="connsiteX0" fmla="*/ 0 w 260350"/>
              <a:gd name="connsiteY0" fmla="*/ 0 h 447675"/>
              <a:gd name="connsiteX1" fmla="*/ 231775 w 260350"/>
              <a:gd name="connsiteY1" fmla="*/ 22225 h 447675"/>
              <a:gd name="connsiteX2" fmla="*/ 260350 w 260350"/>
              <a:gd name="connsiteY2" fmla="*/ 447675 h 447675"/>
              <a:gd name="connsiteX3" fmla="*/ 9525 w 260350"/>
              <a:gd name="connsiteY3" fmla="*/ 425450 h 447675"/>
              <a:gd name="connsiteX4" fmla="*/ 0 w 260350"/>
              <a:gd name="connsiteY4" fmla="*/ 0 h 447675"/>
              <a:gd name="connsiteX0" fmla="*/ 0 w 241300"/>
              <a:gd name="connsiteY0" fmla="*/ 0 h 476250"/>
              <a:gd name="connsiteX1" fmla="*/ 231775 w 241300"/>
              <a:gd name="connsiteY1" fmla="*/ 22225 h 476250"/>
              <a:gd name="connsiteX2" fmla="*/ 241300 w 241300"/>
              <a:gd name="connsiteY2" fmla="*/ 476250 h 476250"/>
              <a:gd name="connsiteX3" fmla="*/ 9525 w 241300"/>
              <a:gd name="connsiteY3" fmla="*/ 425450 h 476250"/>
              <a:gd name="connsiteX4" fmla="*/ 0 w 241300"/>
              <a:gd name="connsiteY4" fmla="*/ 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476250">
                <a:moveTo>
                  <a:pt x="0" y="0"/>
                </a:moveTo>
                <a:lnTo>
                  <a:pt x="231775" y="22225"/>
                </a:lnTo>
                <a:cubicBezTo>
                  <a:pt x="232833" y="151342"/>
                  <a:pt x="240242" y="347133"/>
                  <a:pt x="241300" y="476250"/>
                </a:cubicBezTo>
                <a:lnTo>
                  <a:pt x="9525" y="425450"/>
                </a:lnTo>
                <a:cubicBezTo>
                  <a:pt x="8467" y="300567"/>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4" name="Szabadkézi sokszög 103"/>
          <p:cNvSpPr/>
          <p:nvPr/>
        </p:nvSpPr>
        <p:spPr>
          <a:xfrm>
            <a:off x="5755218" y="3997325"/>
            <a:ext cx="300566" cy="4794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42358"/>
              <a:gd name="connsiteY0" fmla="*/ 0 h 466725"/>
              <a:gd name="connsiteX1" fmla="*/ 241300 w 242358"/>
              <a:gd name="connsiteY1" fmla="*/ 60325 h 466725"/>
              <a:gd name="connsiteX2" fmla="*/ 241300 w 242358"/>
              <a:gd name="connsiteY2" fmla="*/ 457200 h 466725"/>
              <a:gd name="connsiteX3" fmla="*/ 88900 w 242358"/>
              <a:gd name="connsiteY3" fmla="*/ 466725 h 466725"/>
              <a:gd name="connsiteX4" fmla="*/ 0 w 242358"/>
              <a:gd name="connsiteY4" fmla="*/ 0 h 466725"/>
              <a:gd name="connsiteX0" fmla="*/ 0 w 245533"/>
              <a:gd name="connsiteY0" fmla="*/ 0 h 466725"/>
              <a:gd name="connsiteX1" fmla="*/ 244475 w 245533"/>
              <a:gd name="connsiteY1" fmla="*/ 31750 h 466725"/>
              <a:gd name="connsiteX2" fmla="*/ 241300 w 245533"/>
              <a:gd name="connsiteY2" fmla="*/ 457200 h 466725"/>
              <a:gd name="connsiteX3" fmla="*/ 88900 w 245533"/>
              <a:gd name="connsiteY3" fmla="*/ 466725 h 466725"/>
              <a:gd name="connsiteX4" fmla="*/ 0 w 245533"/>
              <a:gd name="connsiteY4" fmla="*/ 0 h 466725"/>
              <a:gd name="connsiteX0" fmla="*/ 26458 w 271991"/>
              <a:gd name="connsiteY0" fmla="*/ 0 h 463550"/>
              <a:gd name="connsiteX1" fmla="*/ 270933 w 271991"/>
              <a:gd name="connsiteY1" fmla="*/ 31750 h 463550"/>
              <a:gd name="connsiteX2" fmla="*/ 267758 w 271991"/>
              <a:gd name="connsiteY2" fmla="*/ 457200 h 463550"/>
              <a:gd name="connsiteX3" fmla="*/ 1058 w 271991"/>
              <a:gd name="connsiteY3" fmla="*/ 463550 h 463550"/>
              <a:gd name="connsiteX4" fmla="*/ 26458 w 271991"/>
              <a:gd name="connsiteY4" fmla="*/ 0 h 463550"/>
              <a:gd name="connsiteX0" fmla="*/ 26458 w 286808"/>
              <a:gd name="connsiteY0" fmla="*/ 0 h 498475"/>
              <a:gd name="connsiteX1" fmla="*/ 270933 w 286808"/>
              <a:gd name="connsiteY1" fmla="*/ 31750 h 498475"/>
              <a:gd name="connsiteX2" fmla="*/ 286808 w 286808"/>
              <a:gd name="connsiteY2" fmla="*/ 498475 h 498475"/>
              <a:gd name="connsiteX3" fmla="*/ 1058 w 286808"/>
              <a:gd name="connsiteY3" fmla="*/ 463550 h 498475"/>
              <a:gd name="connsiteX4" fmla="*/ 26458 w 286808"/>
              <a:gd name="connsiteY4" fmla="*/ 0 h 498475"/>
              <a:gd name="connsiteX0" fmla="*/ 26458 w 300566"/>
              <a:gd name="connsiteY0" fmla="*/ 0 h 498475"/>
              <a:gd name="connsiteX1" fmla="*/ 299508 w 300566"/>
              <a:gd name="connsiteY1" fmla="*/ 53975 h 498475"/>
              <a:gd name="connsiteX2" fmla="*/ 286808 w 300566"/>
              <a:gd name="connsiteY2" fmla="*/ 498475 h 498475"/>
              <a:gd name="connsiteX3" fmla="*/ 1058 w 300566"/>
              <a:gd name="connsiteY3" fmla="*/ 463550 h 498475"/>
              <a:gd name="connsiteX4" fmla="*/ 26458 w 300566"/>
              <a:gd name="connsiteY4" fmla="*/ 0 h 498475"/>
              <a:gd name="connsiteX0" fmla="*/ 10583 w 300566"/>
              <a:gd name="connsiteY0" fmla="*/ 0 h 479425"/>
              <a:gd name="connsiteX1" fmla="*/ 299508 w 300566"/>
              <a:gd name="connsiteY1" fmla="*/ 34925 h 479425"/>
              <a:gd name="connsiteX2" fmla="*/ 286808 w 300566"/>
              <a:gd name="connsiteY2" fmla="*/ 479425 h 479425"/>
              <a:gd name="connsiteX3" fmla="*/ 1058 w 300566"/>
              <a:gd name="connsiteY3" fmla="*/ 444500 h 479425"/>
              <a:gd name="connsiteX4" fmla="*/ 10583 w 300566"/>
              <a:gd name="connsiteY4" fmla="*/ 0 h 47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 h="479425">
                <a:moveTo>
                  <a:pt x="10583" y="0"/>
                </a:moveTo>
                <a:lnTo>
                  <a:pt x="299508" y="34925"/>
                </a:lnTo>
                <a:cubicBezTo>
                  <a:pt x="300566" y="164042"/>
                  <a:pt x="285750" y="350308"/>
                  <a:pt x="286808" y="479425"/>
                </a:cubicBezTo>
                <a:lnTo>
                  <a:pt x="1058" y="444500"/>
                </a:lnTo>
                <a:cubicBezTo>
                  <a:pt x="0" y="319617"/>
                  <a:pt x="11641" y="124883"/>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5" name="Szabadkézi sokszög 104"/>
          <p:cNvSpPr/>
          <p:nvPr/>
        </p:nvSpPr>
        <p:spPr>
          <a:xfrm>
            <a:off x="6070602" y="4013200"/>
            <a:ext cx="307975" cy="5683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58233"/>
              <a:gd name="connsiteY0" fmla="*/ 0 h 508000"/>
              <a:gd name="connsiteX1" fmla="*/ 257175 w 258233"/>
              <a:gd name="connsiteY1" fmla="*/ 101600 h 508000"/>
              <a:gd name="connsiteX2" fmla="*/ 257175 w 258233"/>
              <a:gd name="connsiteY2" fmla="*/ 498475 h 508000"/>
              <a:gd name="connsiteX3" fmla="*/ 104775 w 258233"/>
              <a:gd name="connsiteY3" fmla="*/ 508000 h 508000"/>
              <a:gd name="connsiteX4" fmla="*/ 0 w 258233"/>
              <a:gd name="connsiteY4" fmla="*/ 0 h 508000"/>
              <a:gd name="connsiteX0" fmla="*/ 0 w 299508"/>
              <a:gd name="connsiteY0" fmla="*/ 0 h 508000"/>
              <a:gd name="connsiteX1" fmla="*/ 298450 w 299508"/>
              <a:gd name="connsiteY1" fmla="*/ 60325 h 508000"/>
              <a:gd name="connsiteX2" fmla="*/ 257175 w 299508"/>
              <a:gd name="connsiteY2" fmla="*/ 498475 h 508000"/>
              <a:gd name="connsiteX3" fmla="*/ 104775 w 299508"/>
              <a:gd name="connsiteY3" fmla="*/ 508000 h 508000"/>
              <a:gd name="connsiteX4" fmla="*/ 0 w 299508"/>
              <a:gd name="connsiteY4" fmla="*/ 0 h 508000"/>
              <a:gd name="connsiteX0" fmla="*/ 0 w 299508"/>
              <a:gd name="connsiteY0" fmla="*/ 0 h 498475"/>
              <a:gd name="connsiteX1" fmla="*/ 298450 w 299508"/>
              <a:gd name="connsiteY1" fmla="*/ 60325 h 498475"/>
              <a:gd name="connsiteX2" fmla="*/ 257175 w 299508"/>
              <a:gd name="connsiteY2" fmla="*/ 498475 h 498475"/>
              <a:gd name="connsiteX3" fmla="*/ 3175 w 299508"/>
              <a:gd name="connsiteY3" fmla="*/ 492125 h 498475"/>
              <a:gd name="connsiteX4" fmla="*/ 0 w 299508"/>
              <a:gd name="connsiteY4" fmla="*/ 0 h 498475"/>
              <a:gd name="connsiteX0" fmla="*/ 0 w 307975"/>
              <a:gd name="connsiteY0" fmla="*/ 0 h 568325"/>
              <a:gd name="connsiteX1" fmla="*/ 298450 w 307975"/>
              <a:gd name="connsiteY1" fmla="*/ 60325 h 568325"/>
              <a:gd name="connsiteX2" fmla="*/ 307975 w 307975"/>
              <a:gd name="connsiteY2" fmla="*/ 568325 h 568325"/>
              <a:gd name="connsiteX3" fmla="*/ 3175 w 307975"/>
              <a:gd name="connsiteY3" fmla="*/ 492125 h 568325"/>
              <a:gd name="connsiteX4" fmla="*/ 0 w 307975"/>
              <a:gd name="connsiteY4" fmla="*/ 0 h 56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75" h="568325">
                <a:moveTo>
                  <a:pt x="0" y="0"/>
                </a:moveTo>
                <a:lnTo>
                  <a:pt x="298450" y="60325"/>
                </a:lnTo>
                <a:cubicBezTo>
                  <a:pt x="299508" y="189442"/>
                  <a:pt x="306917" y="439208"/>
                  <a:pt x="307975" y="568325"/>
                </a:cubicBezTo>
                <a:lnTo>
                  <a:pt x="3175" y="492125"/>
                </a:lnTo>
                <a:cubicBezTo>
                  <a:pt x="2117" y="367242"/>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47" name="Straight Arrow Connector 46"/>
          <p:cNvCxnSpPr/>
          <p:nvPr/>
        </p:nvCxnSpPr>
        <p:spPr>
          <a:xfrm flipH="1">
            <a:off x="7159256" y="1714501"/>
            <a:ext cx="956044" cy="39074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30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55"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p:cTn id="15" dur="1000" fill="hold"/>
                                        <p:tgtEl>
                                          <p:spTgt spid="80"/>
                                        </p:tgtEl>
                                        <p:attrNameLst>
                                          <p:attrName>ppt_w</p:attrName>
                                        </p:attrNameLst>
                                      </p:cBhvr>
                                      <p:tavLst>
                                        <p:tav tm="0">
                                          <p:val>
                                            <p:strVal val="#ppt_w*0.70"/>
                                          </p:val>
                                        </p:tav>
                                        <p:tav tm="100000">
                                          <p:val>
                                            <p:strVal val="#ppt_w"/>
                                          </p:val>
                                        </p:tav>
                                      </p:tavLst>
                                    </p:anim>
                                    <p:anim calcmode="lin" valueType="num">
                                      <p:cBhvr>
                                        <p:cTn id="16" dur="1000" fill="hold"/>
                                        <p:tgtEl>
                                          <p:spTgt spid="80"/>
                                        </p:tgtEl>
                                        <p:attrNameLst>
                                          <p:attrName>ppt_h</p:attrName>
                                        </p:attrNameLst>
                                      </p:cBhvr>
                                      <p:tavLst>
                                        <p:tav tm="0">
                                          <p:val>
                                            <p:strVal val="#ppt_h"/>
                                          </p:val>
                                        </p:tav>
                                        <p:tav tm="100000">
                                          <p:val>
                                            <p:strVal val="#ppt_h"/>
                                          </p:val>
                                        </p:tav>
                                      </p:tavLst>
                                    </p:anim>
                                    <p:animEffect transition="in" filter="fade">
                                      <p:cBhvr>
                                        <p:cTn id="17" dur="1000"/>
                                        <p:tgtEl>
                                          <p:spTgt spid="80"/>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cBhvr>
                                        <p:cTn id="20" dur="1000" fill="hold"/>
                                        <p:tgtEl>
                                          <p:spTgt spid="86"/>
                                        </p:tgtEl>
                                        <p:attrNameLst>
                                          <p:attrName>ppt_w</p:attrName>
                                        </p:attrNameLst>
                                      </p:cBhvr>
                                      <p:tavLst>
                                        <p:tav tm="0">
                                          <p:val>
                                            <p:strVal val="#ppt_w*0.70"/>
                                          </p:val>
                                        </p:tav>
                                        <p:tav tm="100000">
                                          <p:val>
                                            <p:strVal val="#ppt_w"/>
                                          </p:val>
                                        </p:tav>
                                      </p:tavLst>
                                    </p:anim>
                                    <p:anim calcmode="lin" valueType="num">
                                      <p:cBhvr>
                                        <p:cTn id="21" dur="1000" fill="hold"/>
                                        <p:tgtEl>
                                          <p:spTgt spid="86"/>
                                        </p:tgtEl>
                                        <p:attrNameLst>
                                          <p:attrName>ppt_h</p:attrName>
                                        </p:attrNameLst>
                                      </p:cBhvr>
                                      <p:tavLst>
                                        <p:tav tm="0">
                                          <p:val>
                                            <p:strVal val="#ppt_h"/>
                                          </p:val>
                                        </p:tav>
                                        <p:tav tm="100000">
                                          <p:val>
                                            <p:strVal val="#ppt_h"/>
                                          </p:val>
                                        </p:tav>
                                      </p:tavLst>
                                    </p:anim>
                                    <p:animEffect transition="in" filter="fade">
                                      <p:cBhvr>
                                        <p:cTn id="22" dur="1000"/>
                                        <p:tgtEl>
                                          <p:spTgt spid="86"/>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p:cTn id="25" dur="1000" fill="hold"/>
                                        <p:tgtEl>
                                          <p:spTgt spid="87"/>
                                        </p:tgtEl>
                                        <p:attrNameLst>
                                          <p:attrName>ppt_w</p:attrName>
                                        </p:attrNameLst>
                                      </p:cBhvr>
                                      <p:tavLst>
                                        <p:tav tm="0">
                                          <p:val>
                                            <p:strVal val="#ppt_w*0.70"/>
                                          </p:val>
                                        </p:tav>
                                        <p:tav tm="100000">
                                          <p:val>
                                            <p:strVal val="#ppt_w"/>
                                          </p:val>
                                        </p:tav>
                                      </p:tavLst>
                                    </p:anim>
                                    <p:anim calcmode="lin" valueType="num">
                                      <p:cBhvr>
                                        <p:cTn id="26" dur="1000" fill="hold"/>
                                        <p:tgtEl>
                                          <p:spTgt spid="87"/>
                                        </p:tgtEl>
                                        <p:attrNameLst>
                                          <p:attrName>ppt_h</p:attrName>
                                        </p:attrNameLst>
                                      </p:cBhvr>
                                      <p:tavLst>
                                        <p:tav tm="0">
                                          <p:val>
                                            <p:strVal val="#ppt_h"/>
                                          </p:val>
                                        </p:tav>
                                        <p:tav tm="100000">
                                          <p:val>
                                            <p:strVal val="#ppt_h"/>
                                          </p:val>
                                        </p:tav>
                                      </p:tavLst>
                                    </p:anim>
                                    <p:animEffect transition="in" filter="fade">
                                      <p:cBhvr>
                                        <p:cTn id="27" dur="1000"/>
                                        <p:tgtEl>
                                          <p:spTgt spid="87"/>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 calcmode="lin" valueType="num">
                                      <p:cBhvr>
                                        <p:cTn id="30" dur="1000" fill="hold"/>
                                        <p:tgtEl>
                                          <p:spTgt spid="83"/>
                                        </p:tgtEl>
                                        <p:attrNameLst>
                                          <p:attrName>ppt_w</p:attrName>
                                        </p:attrNameLst>
                                      </p:cBhvr>
                                      <p:tavLst>
                                        <p:tav tm="0">
                                          <p:val>
                                            <p:strVal val="#ppt_w*0.70"/>
                                          </p:val>
                                        </p:tav>
                                        <p:tav tm="100000">
                                          <p:val>
                                            <p:strVal val="#ppt_w"/>
                                          </p:val>
                                        </p:tav>
                                      </p:tavLst>
                                    </p:anim>
                                    <p:anim calcmode="lin" valueType="num">
                                      <p:cBhvr>
                                        <p:cTn id="31" dur="1000" fill="hold"/>
                                        <p:tgtEl>
                                          <p:spTgt spid="83"/>
                                        </p:tgtEl>
                                        <p:attrNameLst>
                                          <p:attrName>ppt_h</p:attrName>
                                        </p:attrNameLst>
                                      </p:cBhvr>
                                      <p:tavLst>
                                        <p:tav tm="0">
                                          <p:val>
                                            <p:strVal val="#ppt_h"/>
                                          </p:val>
                                        </p:tav>
                                        <p:tav tm="100000">
                                          <p:val>
                                            <p:strVal val="#ppt_h"/>
                                          </p:val>
                                        </p:tav>
                                      </p:tavLst>
                                    </p:anim>
                                    <p:animEffect transition="in" filter="fade">
                                      <p:cBhvr>
                                        <p:cTn id="32" dur="1000"/>
                                        <p:tgtEl>
                                          <p:spTgt spid="83"/>
                                        </p:tgtEl>
                                      </p:cBhvr>
                                    </p:animEffect>
                                  </p:childTnLst>
                                </p:cTn>
                              </p:par>
                              <p:par>
                                <p:cTn id="33" presetID="37" presetClass="exit" presetSubtype="0" fill="hold" grpId="1" nodeType="withEffect">
                                  <p:stCondLst>
                                    <p:cond delay="0"/>
                                  </p:stCondLst>
                                  <p:childTnLst>
                                    <p:animEffect transition="out" filter="fade">
                                      <p:cBhvr>
                                        <p:cTn id="34" dur="1000"/>
                                        <p:tgtEl>
                                          <p:spTgt spid="83"/>
                                        </p:tgtEl>
                                      </p:cBhvr>
                                    </p:animEffect>
                                    <p:anim calcmode="lin" valueType="num">
                                      <p:cBhvr>
                                        <p:cTn id="35" dur="1000"/>
                                        <p:tgtEl>
                                          <p:spTgt spid="83"/>
                                        </p:tgtEl>
                                        <p:attrNameLst>
                                          <p:attrName>ppt_x</p:attrName>
                                        </p:attrNameLst>
                                      </p:cBhvr>
                                      <p:tavLst>
                                        <p:tav tm="0">
                                          <p:val>
                                            <p:strVal val="ppt_x"/>
                                          </p:val>
                                        </p:tav>
                                        <p:tav tm="100000">
                                          <p:val>
                                            <p:strVal val="ppt_x"/>
                                          </p:val>
                                        </p:tav>
                                      </p:tavLst>
                                    </p:anim>
                                    <p:anim calcmode="lin" valueType="num">
                                      <p:cBhvr>
                                        <p:cTn id="36" dur="100" decel="100000"/>
                                        <p:tgtEl>
                                          <p:spTgt spid="83"/>
                                        </p:tgtEl>
                                        <p:attrNameLst>
                                          <p:attrName>ppt_y</p:attrName>
                                        </p:attrNameLst>
                                      </p:cBhvr>
                                      <p:tavLst>
                                        <p:tav tm="0">
                                          <p:val>
                                            <p:strVal val="ppt_y"/>
                                          </p:val>
                                        </p:tav>
                                        <p:tav tm="100000">
                                          <p:val>
                                            <p:strVal val="ppt_y-.03"/>
                                          </p:val>
                                        </p:tav>
                                      </p:tavLst>
                                    </p:anim>
                                    <p:anim calcmode="lin" valueType="num">
                                      <p:cBhvr>
                                        <p:cTn id="37" dur="900" accel="100000">
                                          <p:stCondLst>
                                            <p:cond delay="100"/>
                                          </p:stCondLst>
                                        </p:cTn>
                                        <p:tgtEl>
                                          <p:spTgt spid="83"/>
                                        </p:tgtEl>
                                        <p:attrNameLst>
                                          <p:attrName>ppt_y</p:attrName>
                                        </p:attrNameLst>
                                      </p:cBhvr>
                                      <p:tavLst>
                                        <p:tav tm="0">
                                          <p:val>
                                            <p:strVal val="ppt_y"/>
                                          </p:val>
                                        </p:tav>
                                        <p:tav tm="100000">
                                          <p:val>
                                            <p:strVal val="ppt_y+1"/>
                                          </p:val>
                                        </p:tav>
                                      </p:tavLst>
                                    </p:anim>
                                    <p:set>
                                      <p:cBhvr>
                                        <p:cTn id="38" dur="1" fill="hold">
                                          <p:stCondLst>
                                            <p:cond delay="999"/>
                                          </p:stCondLst>
                                        </p:cTn>
                                        <p:tgtEl>
                                          <p:spTgt spid="83"/>
                                        </p:tgtEl>
                                        <p:attrNameLst>
                                          <p:attrName>style.visibility</p:attrName>
                                        </p:attrNameLst>
                                      </p:cBhvr>
                                      <p:to>
                                        <p:strVal val="hidden"/>
                                      </p:to>
                                    </p:set>
                                  </p:childTnLst>
                                </p:cTn>
                              </p:par>
                              <p:par>
                                <p:cTn id="39" presetID="37" presetClass="exit" presetSubtype="0" fill="hold" grpId="1" nodeType="withEffect">
                                  <p:stCondLst>
                                    <p:cond delay="0"/>
                                  </p:stCondLst>
                                  <p:childTnLst>
                                    <p:animEffect transition="out" filter="fade">
                                      <p:cBhvr>
                                        <p:cTn id="40" dur="1000"/>
                                        <p:tgtEl>
                                          <p:spTgt spid="86"/>
                                        </p:tgtEl>
                                      </p:cBhvr>
                                    </p:animEffect>
                                    <p:anim calcmode="lin" valueType="num">
                                      <p:cBhvr>
                                        <p:cTn id="41" dur="1000"/>
                                        <p:tgtEl>
                                          <p:spTgt spid="86"/>
                                        </p:tgtEl>
                                        <p:attrNameLst>
                                          <p:attrName>ppt_x</p:attrName>
                                        </p:attrNameLst>
                                      </p:cBhvr>
                                      <p:tavLst>
                                        <p:tav tm="0">
                                          <p:val>
                                            <p:strVal val="ppt_x"/>
                                          </p:val>
                                        </p:tav>
                                        <p:tav tm="100000">
                                          <p:val>
                                            <p:strVal val="ppt_x"/>
                                          </p:val>
                                        </p:tav>
                                      </p:tavLst>
                                    </p:anim>
                                    <p:anim calcmode="lin" valueType="num">
                                      <p:cBhvr>
                                        <p:cTn id="42" dur="100" decel="100000"/>
                                        <p:tgtEl>
                                          <p:spTgt spid="86"/>
                                        </p:tgtEl>
                                        <p:attrNameLst>
                                          <p:attrName>ppt_y</p:attrName>
                                        </p:attrNameLst>
                                      </p:cBhvr>
                                      <p:tavLst>
                                        <p:tav tm="0">
                                          <p:val>
                                            <p:strVal val="ppt_y"/>
                                          </p:val>
                                        </p:tav>
                                        <p:tav tm="100000">
                                          <p:val>
                                            <p:strVal val="ppt_y-.03"/>
                                          </p:val>
                                        </p:tav>
                                      </p:tavLst>
                                    </p:anim>
                                    <p:anim calcmode="lin" valueType="num">
                                      <p:cBhvr>
                                        <p:cTn id="43" dur="900" accel="100000">
                                          <p:stCondLst>
                                            <p:cond delay="100"/>
                                          </p:stCondLst>
                                        </p:cTn>
                                        <p:tgtEl>
                                          <p:spTgt spid="86"/>
                                        </p:tgtEl>
                                        <p:attrNameLst>
                                          <p:attrName>ppt_y</p:attrName>
                                        </p:attrNameLst>
                                      </p:cBhvr>
                                      <p:tavLst>
                                        <p:tav tm="0">
                                          <p:val>
                                            <p:strVal val="ppt_y"/>
                                          </p:val>
                                        </p:tav>
                                        <p:tav tm="100000">
                                          <p:val>
                                            <p:strVal val="ppt_y+1"/>
                                          </p:val>
                                        </p:tav>
                                      </p:tavLst>
                                    </p:anim>
                                    <p:set>
                                      <p:cBhvr>
                                        <p:cTn id="44" dur="1" fill="hold">
                                          <p:stCondLst>
                                            <p:cond delay="999"/>
                                          </p:stCondLst>
                                        </p:cTn>
                                        <p:tgtEl>
                                          <p:spTgt spid="86"/>
                                        </p:tgtEl>
                                        <p:attrNameLst>
                                          <p:attrName>style.visibility</p:attrName>
                                        </p:attrNameLst>
                                      </p:cBhvr>
                                      <p:to>
                                        <p:strVal val="hidden"/>
                                      </p:to>
                                    </p:set>
                                  </p:childTnLst>
                                </p:cTn>
                              </p:par>
                              <p:par>
                                <p:cTn id="45" presetID="37" presetClass="exit" presetSubtype="0" fill="hold" grpId="1" nodeType="withEffect">
                                  <p:stCondLst>
                                    <p:cond delay="0"/>
                                  </p:stCondLst>
                                  <p:childTnLst>
                                    <p:animEffect transition="out" filter="fade">
                                      <p:cBhvr>
                                        <p:cTn id="46" dur="1000"/>
                                        <p:tgtEl>
                                          <p:spTgt spid="87"/>
                                        </p:tgtEl>
                                      </p:cBhvr>
                                    </p:animEffect>
                                    <p:anim calcmode="lin" valueType="num">
                                      <p:cBhvr>
                                        <p:cTn id="47" dur="1000"/>
                                        <p:tgtEl>
                                          <p:spTgt spid="87"/>
                                        </p:tgtEl>
                                        <p:attrNameLst>
                                          <p:attrName>ppt_x</p:attrName>
                                        </p:attrNameLst>
                                      </p:cBhvr>
                                      <p:tavLst>
                                        <p:tav tm="0">
                                          <p:val>
                                            <p:strVal val="ppt_x"/>
                                          </p:val>
                                        </p:tav>
                                        <p:tav tm="100000">
                                          <p:val>
                                            <p:strVal val="ppt_x"/>
                                          </p:val>
                                        </p:tav>
                                      </p:tavLst>
                                    </p:anim>
                                    <p:anim calcmode="lin" valueType="num">
                                      <p:cBhvr>
                                        <p:cTn id="48" dur="100" decel="100000"/>
                                        <p:tgtEl>
                                          <p:spTgt spid="87"/>
                                        </p:tgtEl>
                                        <p:attrNameLst>
                                          <p:attrName>ppt_y</p:attrName>
                                        </p:attrNameLst>
                                      </p:cBhvr>
                                      <p:tavLst>
                                        <p:tav tm="0">
                                          <p:val>
                                            <p:strVal val="ppt_y"/>
                                          </p:val>
                                        </p:tav>
                                        <p:tav tm="100000">
                                          <p:val>
                                            <p:strVal val="ppt_y-.03"/>
                                          </p:val>
                                        </p:tav>
                                      </p:tavLst>
                                    </p:anim>
                                    <p:anim calcmode="lin" valueType="num">
                                      <p:cBhvr>
                                        <p:cTn id="49" dur="900" accel="100000">
                                          <p:stCondLst>
                                            <p:cond delay="100"/>
                                          </p:stCondLst>
                                        </p:cTn>
                                        <p:tgtEl>
                                          <p:spTgt spid="87"/>
                                        </p:tgtEl>
                                        <p:attrNameLst>
                                          <p:attrName>ppt_y</p:attrName>
                                        </p:attrNameLst>
                                      </p:cBhvr>
                                      <p:tavLst>
                                        <p:tav tm="0">
                                          <p:val>
                                            <p:strVal val="ppt_y"/>
                                          </p:val>
                                        </p:tav>
                                        <p:tav tm="100000">
                                          <p:val>
                                            <p:strVal val="ppt_y+1"/>
                                          </p:val>
                                        </p:tav>
                                      </p:tavLst>
                                    </p:anim>
                                    <p:set>
                                      <p:cBhvr>
                                        <p:cTn id="50" dur="1" fill="hold">
                                          <p:stCondLst>
                                            <p:cond delay="999"/>
                                          </p:stCondLst>
                                        </p:cTn>
                                        <p:tgtEl>
                                          <p:spTgt spid="87"/>
                                        </p:tgtEl>
                                        <p:attrNameLst>
                                          <p:attrName>style.visibility</p:attrName>
                                        </p:attrNameLst>
                                      </p:cBhvr>
                                      <p:to>
                                        <p:strVal val="hidden"/>
                                      </p:to>
                                    </p:set>
                                  </p:childTnLst>
                                </p:cTn>
                              </p:par>
                            </p:childTnLst>
                          </p:cTn>
                        </p:par>
                        <p:par>
                          <p:cTn id="51" fill="hold">
                            <p:stCondLst>
                              <p:cond delay="2000"/>
                            </p:stCondLst>
                            <p:childTnLst>
                              <p:par>
                                <p:cTn id="52" presetID="22" presetClass="entr" presetSubtype="2" fill="hold"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right)">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anim calcmode="lin" valueType="num">
                                      <p:cBhvr>
                                        <p:cTn id="59" dur="500" fill="hold"/>
                                        <p:tgtEl>
                                          <p:spTgt spid="84"/>
                                        </p:tgtEl>
                                        <p:attrNameLst>
                                          <p:attrName>ppt_w</p:attrName>
                                        </p:attrNameLst>
                                      </p:cBhvr>
                                      <p:tavLst>
                                        <p:tav tm="0">
                                          <p:val>
                                            <p:fltVal val="0"/>
                                          </p:val>
                                        </p:tav>
                                        <p:tav tm="100000">
                                          <p:val>
                                            <p:strVal val="#ppt_w"/>
                                          </p:val>
                                        </p:tav>
                                      </p:tavLst>
                                    </p:anim>
                                    <p:anim calcmode="lin" valueType="num">
                                      <p:cBhvr>
                                        <p:cTn id="60" dur="500" fill="hold"/>
                                        <p:tgtEl>
                                          <p:spTgt spid="84"/>
                                        </p:tgtEl>
                                        <p:attrNameLst>
                                          <p:attrName>ppt_h</p:attrName>
                                        </p:attrNameLst>
                                      </p:cBhvr>
                                      <p:tavLst>
                                        <p:tav tm="0">
                                          <p:val>
                                            <p:fltVal val="0"/>
                                          </p:val>
                                        </p:tav>
                                        <p:tav tm="100000">
                                          <p:val>
                                            <p:strVal val="#ppt_h"/>
                                          </p:val>
                                        </p:tav>
                                      </p:tavLst>
                                    </p:anim>
                                    <p:animEffect transition="in" filter="fade">
                                      <p:cBhvr>
                                        <p:cTn id="61" dur="500"/>
                                        <p:tgtEl>
                                          <p:spTgt spid="84"/>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0" fill="hold" grpId="0" nodeType="clickEffect">
                                  <p:stCondLst>
                                    <p:cond delay="0"/>
                                  </p:stCondLst>
                                  <p:childTnLst>
                                    <p:set>
                                      <p:cBhvr>
                                        <p:cTn id="65" dur="1" fill="hold">
                                          <p:stCondLst>
                                            <p:cond delay="0"/>
                                          </p:stCondLst>
                                        </p:cTn>
                                        <p:tgtEl>
                                          <p:spTgt spid="91"/>
                                        </p:tgtEl>
                                        <p:attrNameLst>
                                          <p:attrName>style.visibility</p:attrName>
                                        </p:attrNameLst>
                                      </p:cBhvr>
                                      <p:to>
                                        <p:strVal val="visible"/>
                                      </p:to>
                                    </p:set>
                                    <p:anim calcmode="lin" valueType="num">
                                      <p:cBhvr>
                                        <p:cTn id="66" dur="500" fill="hold"/>
                                        <p:tgtEl>
                                          <p:spTgt spid="91"/>
                                        </p:tgtEl>
                                        <p:attrNameLst>
                                          <p:attrName>ppt_w</p:attrName>
                                        </p:attrNameLst>
                                      </p:cBhvr>
                                      <p:tavLst>
                                        <p:tav tm="0">
                                          <p:val>
                                            <p:fltVal val="0"/>
                                          </p:val>
                                        </p:tav>
                                        <p:tav tm="100000">
                                          <p:val>
                                            <p:strVal val="#ppt_w"/>
                                          </p:val>
                                        </p:tav>
                                      </p:tavLst>
                                    </p:anim>
                                    <p:anim calcmode="lin" valueType="num">
                                      <p:cBhvr>
                                        <p:cTn id="67" dur="500" fill="hold"/>
                                        <p:tgtEl>
                                          <p:spTgt spid="91"/>
                                        </p:tgtEl>
                                        <p:attrNameLst>
                                          <p:attrName>ppt_h</p:attrName>
                                        </p:attrNameLst>
                                      </p:cBhvr>
                                      <p:tavLst>
                                        <p:tav tm="0">
                                          <p:val>
                                            <p:fltVal val="0"/>
                                          </p:val>
                                        </p:tav>
                                        <p:tav tm="100000">
                                          <p:val>
                                            <p:strVal val="#ppt_h"/>
                                          </p:val>
                                        </p:tav>
                                      </p:tavLst>
                                    </p:anim>
                                    <p:animEffect transition="in" filter="fade">
                                      <p:cBhvr>
                                        <p:cTn id="68" dur="500"/>
                                        <p:tgtEl>
                                          <p:spTgt spid="91"/>
                                        </p:tgtEl>
                                      </p:cBhvr>
                                    </p:animEffect>
                                  </p:childTnLst>
                                </p:cTn>
                              </p:par>
                            </p:childTnLst>
                          </p:cTn>
                        </p:par>
                        <p:par>
                          <p:cTn id="69" fill="hold">
                            <p:stCondLst>
                              <p:cond delay="500"/>
                            </p:stCondLst>
                            <p:childTnLst>
                              <p:par>
                                <p:cTn id="70" presetID="53" presetClass="entr" presetSubtype="0"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Effect transition="in" filter="fade">
                                      <p:cBhvr>
                                        <p:cTn id="74" dur="500"/>
                                        <p:tgtEl>
                                          <p:spTgt spid="92"/>
                                        </p:tgtEl>
                                      </p:cBhvr>
                                    </p:animEffect>
                                  </p:childTnLst>
                                </p:cTn>
                              </p:par>
                            </p:childTnLst>
                          </p:cTn>
                        </p:par>
                        <p:par>
                          <p:cTn id="75" fill="hold">
                            <p:stCondLst>
                              <p:cond delay="1000"/>
                            </p:stCondLst>
                            <p:childTnLst>
                              <p:par>
                                <p:cTn id="76" presetID="53" presetClass="entr" presetSubtype="0" fill="hold" grpId="0" nodeType="afterEffect">
                                  <p:stCondLst>
                                    <p:cond delay="0"/>
                                  </p:stCondLst>
                                  <p:childTnLst>
                                    <p:set>
                                      <p:cBhvr>
                                        <p:cTn id="77" dur="1" fill="hold">
                                          <p:stCondLst>
                                            <p:cond delay="0"/>
                                          </p:stCondLst>
                                        </p:cTn>
                                        <p:tgtEl>
                                          <p:spTgt spid="93"/>
                                        </p:tgtEl>
                                        <p:attrNameLst>
                                          <p:attrName>style.visibility</p:attrName>
                                        </p:attrNameLst>
                                      </p:cBhvr>
                                      <p:to>
                                        <p:strVal val="visible"/>
                                      </p:to>
                                    </p:set>
                                    <p:anim calcmode="lin" valueType="num">
                                      <p:cBhvr>
                                        <p:cTn id="78" dur="500" fill="hold"/>
                                        <p:tgtEl>
                                          <p:spTgt spid="93"/>
                                        </p:tgtEl>
                                        <p:attrNameLst>
                                          <p:attrName>ppt_w</p:attrName>
                                        </p:attrNameLst>
                                      </p:cBhvr>
                                      <p:tavLst>
                                        <p:tav tm="0">
                                          <p:val>
                                            <p:fltVal val="0"/>
                                          </p:val>
                                        </p:tav>
                                        <p:tav tm="100000">
                                          <p:val>
                                            <p:strVal val="#ppt_w"/>
                                          </p:val>
                                        </p:tav>
                                      </p:tavLst>
                                    </p:anim>
                                    <p:anim calcmode="lin" valueType="num">
                                      <p:cBhvr>
                                        <p:cTn id="79" dur="500" fill="hold"/>
                                        <p:tgtEl>
                                          <p:spTgt spid="93"/>
                                        </p:tgtEl>
                                        <p:attrNameLst>
                                          <p:attrName>ppt_h</p:attrName>
                                        </p:attrNameLst>
                                      </p:cBhvr>
                                      <p:tavLst>
                                        <p:tav tm="0">
                                          <p:val>
                                            <p:fltVal val="0"/>
                                          </p:val>
                                        </p:tav>
                                        <p:tav tm="100000">
                                          <p:val>
                                            <p:strVal val="#ppt_h"/>
                                          </p:val>
                                        </p:tav>
                                      </p:tavLst>
                                    </p:anim>
                                    <p:animEffect transition="in" filter="fade">
                                      <p:cBhvr>
                                        <p:cTn id="80" dur="500"/>
                                        <p:tgtEl>
                                          <p:spTgt spid="93"/>
                                        </p:tgtEl>
                                      </p:cBhvr>
                                    </p:animEffect>
                                  </p:childTnLst>
                                </p:cTn>
                              </p:par>
                            </p:childTnLst>
                          </p:cTn>
                        </p:par>
                        <p:par>
                          <p:cTn id="81" fill="hold">
                            <p:stCondLst>
                              <p:cond delay="1500"/>
                            </p:stCondLst>
                            <p:childTnLst>
                              <p:par>
                                <p:cTn id="82" presetID="53" presetClass="entr" presetSubtype="0" fill="hold" grpId="0" nodeType="afterEffect">
                                  <p:stCondLst>
                                    <p:cond delay="0"/>
                                  </p:stCondLst>
                                  <p:childTnLst>
                                    <p:set>
                                      <p:cBhvr>
                                        <p:cTn id="83" dur="1" fill="hold">
                                          <p:stCondLst>
                                            <p:cond delay="0"/>
                                          </p:stCondLst>
                                        </p:cTn>
                                        <p:tgtEl>
                                          <p:spTgt spid="94"/>
                                        </p:tgtEl>
                                        <p:attrNameLst>
                                          <p:attrName>style.visibility</p:attrName>
                                        </p:attrNameLst>
                                      </p:cBhvr>
                                      <p:to>
                                        <p:strVal val="visible"/>
                                      </p:to>
                                    </p:set>
                                    <p:anim calcmode="lin" valueType="num">
                                      <p:cBhvr>
                                        <p:cTn id="84" dur="500" fill="hold"/>
                                        <p:tgtEl>
                                          <p:spTgt spid="94"/>
                                        </p:tgtEl>
                                        <p:attrNameLst>
                                          <p:attrName>ppt_w</p:attrName>
                                        </p:attrNameLst>
                                      </p:cBhvr>
                                      <p:tavLst>
                                        <p:tav tm="0">
                                          <p:val>
                                            <p:fltVal val="0"/>
                                          </p:val>
                                        </p:tav>
                                        <p:tav tm="100000">
                                          <p:val>
                                            <p:strVal val="#ppt_w"/>
                                          </p:val>
                                        </p:tav>
                                      </p:tavLst>
                                    </p:anim>
                                    <p:anim calcmode="lin" valueType="num">
                                      <p:cBhvr>
                                        <p:cTn id="85" dur="500" fill="hold"/>
                                        <p:tgtEl>
                                          <p:spTgt spid="94"/>
                                        </p:tgtEl>
                                        <p:attrNameLst>
                                          <p:attrName>ppt_h</p:attrName>
                                        </p:attrNameLst>
                                      </p:cBhvr>
                                      <p:tavLst>
                                        <p:tav tm="0">
                                          <p:val>
                                            <p:fltVal val="0"/>
                                          </p:val>
                                        </p:tav>
                                        <p:tav tm="100000">
                                          <p:val>
                                            <p:strVal val="#ppt_h"/>
                                          </p:val>
                                        </p:tav>
                                      </p:tavLst>
                                    </p:anim>
                                    <p:animEffect transition="in" filter="fade">
                                      <p:cBhvr>
                                        <p:cTn id="86" dur="500"/>
                                        <p:tgtEl>
                                          <p:spTgt spid="94"/>
                                        </p:tgtEl>
                                      </p:cBhvr>
                                    </p:animEffect>
                                  </p:childTnLst>
                                </p:cTn>
                              </p:par>
                            </p:childTnLst>
                          </p:cTn>
                        </p:par>
                        <p:par>
                          <p:cTn id="87" fill="hold">
                            <p:stCondLst>
                              <p:cond delay="2000"/>
                            </p:stCondLst>
                            <p:childTnLst>
                              <p:par>
                                <p:cTn id="88" presetID="53" presetClass="entr" presetSubtype="0" fill="hold" grpId="0" nodeType="afterEffect">
                                  <p:stCondLst>
                                    <p:cond delay="0"/>
                                  </p:stCondLst>
                                  <p:childTnLst>
                                    <p:set>
                                      <p:cBhvr>
                                        <p:cTn id="89" dur="1" fill="hold">
                                          <p:stCondLst>
                                            <p:cond delay="0"/>
                                          </p:stCondLst>
                                        </p:cTn>
                                        <p:tgtEl>
                                          <p:spTgt spid="96"/>
                                        </p:tgtEl>
                                        <p:attrNameLst>
                                          <p:attrName>style.visibility</p:attrName>
                                        </p:attrNameLst>
                                      </p:cBhvr>
                                      <p:to>
                                        <p:strVal val="visible"/>
                                      </p:to>
                                    </p:set>
                                    <p:anim calcmode="lin" valueType="num">
                                      <p:cBhvr>
                                        <p:cTn id="90" dur="500" fill="hold"/>
                                        <p:tgtEl>
                                          <p:spTgt spid="96"/>
                                        </p:tgtEl>
                                        <p:attrNameLst>
                                          <p:attrName>ppt_w</p:attrName>
                                        </p:attrNameLst>
                                      </p:cBhvr>
                                      <p:tavLst>
                                        <p:tav tm="0">
                                          <p:val>
                                            <p:fltVal val="0"/>
                                          </p:val>
                                        </p:tav>
                                        <p:tav tm="100000">
                                          <p:val>
                                            <p:strVal val="#ppt_w"/>
                                          </p:val>
                                        </p:tav>
                                      </p:tavLst>
                                    </p:anim>
                                    <p:anim calcmode="lin" valueType="num">
                                      <p:cBhvr>
                                        <p:cTn id="91" dur="500" fill="hold"/>
                                        <p:tgtEl>
                                          <p:spTgt spid="96"/>
                                        </p:tgtEl>
                                        <p:attrNameLst>
                                          <p:attrName>ppt_h</p:attrName>
                                        </p:attrNameLst>
                                      </p:cBhvr>
                                      <p:tavLst>
                                        <p:tav tm="0">
                                          <p:val>
                                            <p:fltVal val="0"/>
                                          </p:val>
                                        </p:tav>
                                        <p:tav tm="100000">
                                          <p:val>
                                            <p:strVal val="#ppt_h"/>
                                          </p:val>
                                        </p:tav>
                                      </p:tavLst>
                                    </p:anim>
                                    <p:animEffect transition="in" filter="fade">
                                      <p:cBhvr>
                                        <p:cTn id="92" dur="500"/>
                                        <p:tgtEl>
                                          <p:spTgt spid="96"/>
                                        </p:tgtEl>
                                      </p:cBhvr>
                                    </p:animEffect>
                                  </p:childTnLst>
                                </p:cTn>
                              </p:par>
                            </p:childTnLst>
                          </p:cTn>
                        </p:par>
                        <p:par>
                          <p:cTn id="93" fill="hold">
                            <p:stCondLst>
                              <p:cond delay="2500"/>
                            </p:stCondLst>
                            <p:childTnLst>
                              <p:par>
                                <p:cTn id="94" presetID="53" presetClass="entr" presetSubtype="0" fill="hold" grpId="0" nodeType="afterEffect">
                                  <p:stCondLst>
                                    <p:cond delay="0"/>
                                  </p:stCondLst>
                                  <p:childTnLst>
                                    <p:set>
                                      <p:cBhvr>
                                        <p:cTn id="95" dur="1" fill="hold">
                                          <p:stCondLst>
                                            <p:cond delay="0"/>
                                          </p:stCondLst>
                                        </p:cTn>
                                        <p:tgtEl>
                                          <p:spTgt spid="95"/>
                                        </p:tgtEl>
                                        <p:attrNameLst>
                                          <p:attrName>style.visibility</p:attrName>
                                        </p:attrNameLst>
                                      </p:cBhvr>
                                      <p:to>
                                        <p:strVal val="visible"/>
                                      </p:to>
                                    </p:set>
                                    <p:anim calcmode="lin" valueType="num">
                                      <p:cBhvr>
                                        <p:cTn id="96" dur="500" fill="hold"/>
                                        <p:tgtEl>
                                          <p:spTgt spid="95"/>
                                        </p:tgtEl>
                                        <p:attrNameLst>
                                          <p:attrName>ppt_w</p:attrName>
                                        </p:attrNameLst>
                                      </p:cBhvr>
                                      <p:tavLst>
                                        <p:tav tm="0">
                                          <p:val>
                                            <p:fltVal val="0"/>
                                          </p:val>
                                        </p:tav>
                                        <p:tav tm="100000">
                                          <p:val>
                                            <p:strVal val="#ppt_w"/>
                                          </p:val>
                                        </p:tav>
                                      </p:tavLst>
                                    </p:anim>
                                    <p:anim calcmode="lin" valueType="num">
                                      <p:cBhvr>
                                        <p:cTn id="97" dur="500" fill="hold"/>
                                        <p:tgtEl>
                                          <p:spTgt spid="95"/>
                                        </p:tgtEl>
                                        <p:attrNameLst>
                                          <p:attrName>ppt_h</p:attrName>
                                        </p:attrNameLst>
                                      </p:cBhvr>
                                      <p:tavLst>
                                        <p:tav tm="0">
                                          <p:val>
                                            <p:fltVal val="0"/>
                                          </p:val>
                                        </p:tav>
                                        <p:tav tm="100000">
                                          <p:val>
                                            <p:strVal val="#ppt_h"/>
                                          </p:val>
                                        </p:tav>
                                      </p:tavLst>
                                    </p:anim>
                                    <p:animEffect transition="in" filter="fade">
                                      <p:cBhvr>
                                        <p:cTn id="98" dur="500"/>
                                        <p:tgtEl>
                                          <p:spTgt spid="95"/>
                                        </p:tgtEl>
                                      </p:cBhvr>
                                    </p:animEffect>
                                  </p:childTnLst>
                                </p:cTn>
                              </p:par>
                            </p:childTnLst>
                          </p:cTn>
                        </p:par>
                        <p:par>
                          <p:cTn id="99" fill="hold">
                            <p:stCondLst>
                              <p:cond delay="3000"/>
                            </p:stCondLst>
                            <p:childTnLst>
                              <p:par>
                                <p:cTn id="100" presetID="53" presetClass="entr" presetSubtype="0"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p:cTn id="102" dur="500" fill="hold"/>
                                        <p:tgtEl>
                                          <p:spTgt spid="99"/>
                                        </p:tgtEl>
                                        <p:attrNameLst>
                                          <p:attrName>ppt_w</p:attrName>
                                        </p:attrNameLst>
                                      </p:cBhvr>
                                      <p:tavLst>
                                        <p:tav tm="0">
                                          <p:val>
                                            <p:fltVal val="0"/>
                                          </p:val>
                                        </p:tav>
                                        <p:tav tm="100000">
                                          <p:val>
                                            <p:strVal val="#ppt_w"/>
                                          </p:val>
                                        </p:tav>
                                      </p:tavLst>
                                    </p:anim>
                                    <p:anim calcmode="lin" valueType="num">
                                      <p:cBhvr>
                                        <p:cTn id="103" dur="500" fill="hold"/>
                                        <p:tgtEl>
                                          <p:spTgt spid="99"/>
                                        </p:tgtEl>
                                        <p:attrNameLst>
                                          <p:attrName>ppt_h</p:attrName>
                                        </p:attrNameLst>
                                      </p:cBhvr>
                                      <p:tavLst>
                                        <p:tav tm="0">
                                          <p:val>
                                            <p:fltVal val="0"/>
                                          </p:val>
                                        </p:tav>
                                        <p:tav tm="100000">
                                          <p:val>
                                            <p:strVal val="#ppt_h"/>
                                          </p:val>
                                        </p:tav>
                                      </p:tavLst>
                                    </p:anim>
                                    <p:animEffect transition="in" filter="fade">
                                      <p:cBhvr>
                                        <p:cTn id="104" dur="500"/>
                                        <p:tgtEl>
                                          <p:spTgt spid="99"/>
                                        </p:tgtEl>
                                      </p:cBhvr>
                                    </p:animEffect>
                                  </p:childTnLst>
                                </p:cTn>
                              </p:par>
                            </p:childTnLst>
                          </p:cTn>
                        </p:par>
                        <p:par>
                          <p:cTn id="105" fill="hold">
                            <p:stCondLst>
                              <p:cond delay="3500"/>
                            </p:stCondLst>
                            <p:childTnLst>
                              <p:par>
                                <p:cTn id="106" presetID="53" presetClass="entr" presetSubtype="0" fill="hold" grpId="0" nodeType="afterEffect">
                                  <p:stCondLst>
                                    <p:cond delay="0"/>
                                  </p:stCondLst>
                                  <p:childTnLst>
                                    <p:set>
                                      <p:cBhvr>
                                        <p:cTn id="107" dur="1" fill="hold">
                                          <p:stCondLst>
                                            <p:cond delay="0"/>
                                          </p:stCondLst>
                                        </p:cTn>
                                        <p:tgtEl>
                                          <p:spTgt spid="100"/>
                                        </p:tgtEl>
                                        <p:attrNameLst>
                                          <p:attrName>style.visibility</p:attrName>
                                        </p:attrNameLst>
                                      </p:cBhvr>
                                      <p:to>
                                        <p:strVal val="visible"/>
                                      </p:to>
                                    </p:set>
                                    <p:anim calcmode="lin" valueType="num">
                                      <p:cBhvr>
                                        <p:cTn id="108" dur="500" fill="hold"/>
                                        <p:tgtEl>
                                          <p:spTgt spid="100"/>
                                        </p:tgtEl>
                                        <p:attrNameLst>
                                          <p:attrName>ppt_w</p:attrName>
                                        </p:attrNameLst>
                                      </p:cBhvr>
                                      <p:tavLst>
                                        <p:tav tm="0">
                                          <p:val>
                                            <p:fltVal val="0"/>
                                          </p:val>
                                        </p:tav>
                                        <p:tav tm="100000">
                                          <p:val>
                                            <p:strVal val="#ppt_w"/>
                                          </p:val>
                                        </p:tav>
                                      </p:tavLst>
                                    </p:anim>
                                    <p:anim calcmode="lin" valueType="num">
                                      <p:cBhvr>
                                        <p:cTn id="109" dur="500" fill="hold"/>
                                        <p:tgtEl>
                                          <p:spTgt spid="100"/>
                                        </p:tgtEl>
                                        <p:attrNameLst>
                                          <p:attrName>ppt_h</p:attrName>
                                        </p:attrNameLst>
                                      </p:cBhvr>
                                      <p:tavLst>
                                        <p:tav tm="0">
                                          <p:val>
                                            <p:fltVal val="0"/>
                                          </p:val>
                                        </p:tav>
                                        <p:tav tm="100000">
                                          <p:val>
                                            <p:strVal val="#ppt_h"/>
                                          </p:val>
                                        </p:tav>
                                      </p:tavLst>
                                    </p:anim>
                                    <p:animEffect transition="in" filter="fade">
                                      <p:cBhvr>
                                        <p:cTn id="110" dur="500"/>
                                        <p:tgtEl>
                                          <p:spTgt spid="100"/>
                                        </p:tgtEl>
                                      </p:cBhvr>
                                    </p:animEffect>
                                  </p:childTnLst>
                                </p:cTn>
                              </p:par>
                            </p:childTnLst>
                          </p:cTn>
                        </p:par>
                        <p:par>
                          <p:cTn id="111" fill="hold">
                            <p:stCondLst>
                              <p:cond delay="4000"/>
                            </p:stCondLst>
                            <p:childTnLst>
                              <p:par>
                                <p:cTn id="112" presetID="53" presetClass="entr" presetSubtype="0" fill="hold" grpId="0" nodeType="afterEffect">
                                  <p:stCondLst>
                                    <p:cond delay="0"/>
                                  </p:stCondLst>
                                  <p:childTnLst>
                                    <p:set>
                                      <p:cBhvr>
                                        <p:cTn id="113" dur="1" fill="hold">
                                          <p:stCondLst>
                                            <p:cond delay="0"/>
                                          </p:stCondLst>
                                        </p:cTn>
                                        <p:tgtEl>
                                          <p:spTgt spid="97"/>
                                        </p:tgtEl>
                                        <p:attrNameLst>
                                          <p:attrName>style.visibility</p:attrName>
                                        </p:attrNameLst>
                                      </p:cBhvr>
                                      <p:to>
                                        <p:strVal val="visible"/>
                                      </p:to>
                                    </p:set>
                                    <p:anim calcmode="lin" valueType="num">
                                      <p:cBhvr>
                                        <p:cTn id="114" dur="500" fill="hold"/>
                                        <p:tgtEl>
                                          <p:spTgt spid="97"/>
                                        </p:tgtEl>
                                        <p:attrNameLst>
                                          <p:attrName>ppt_w</p:attrName>
                                        </p:attrNameLst>
                                      </p:cBhvr>
                                      <p:tavLst>
                                        <p:tav tm="0">
                                          <p:val>
                                            <p:fltVal val="0"/>
                                          </p:val>
                                        </p:tav>
                                        <p:tav tm="100000">
                                          <p:val>
                                            <p:strVal val="#ppt_w"/>
                                          </p:val>
                                        </p:tav>
                                      </p:tavLst>
                                    </p:anim>
                                    <p:anim calcmode="lin" valueType="num">
                                      <p:cBhvr>
                                        <p:cTn id="115" dur="500" fill="hold"/>
                                        <p:tgtEl>
                                          <p:spTgt spid="97"/>
                                        </p:tgtEl>
                                        <p:attrNameLst>
                                          <p:attrName>ppt_h</p:attrName>
                                        </p:attrNameLst>
                                      </p:cBhvr>
                                      <p:tavLst>
                                        <p:tav tm="0">
                                          <p:val>
                                            <p:fltVal val="0"/>
                                          </p:val>
                                        </p:tav>
                                        <p:tav tm="100000">
                                          <p:val>
                                            <p:strVal val="#ppt_h"/>
                                          </p:val>
                                        </p:tav>
                                      </p:tavLst>
                                    </p:anim>
                                    <p:animEffect transition="in" filter="fade">
                                      <p:cBhvr>
                                        <p:cTn id="116" dur="500"/>
                                        <p:tgtEl>
                                          <p:spTgt spid="97"/>
                                        </p:tgtEl>
                                      </p:cBhvr>
                                    </p:animEffect>
                                  </p:childTnLst>
                                </p:cTn>
                              </p:par>
                            </p:childTnLst>
                          </p:cTn>
                        </p:par>
                        <p:par>
                          <p:cTn id="117" fill="hold">
                            <p:stCondLst>
                              <p:cond delay="4500"/>
                            </p:stCondLst>
                            <p:childTnLst>
                              <p:par>
                                <p:cTn id="118" presetID="53" presetClass="entr" presetSubtype="0" fill="hold" grpId="0" nodeType="afterEffect">
                                  <p:stCondLst>
                                    <p:cond delay="0"/>
                                  </p:stCondLst>
                                  <p:childTnLst>
                                    <p:set>
                                      <p:cBhvr>
                                        <p:cTn id="119" dur="1" fill="hold">
                                          <p:stCondLst>
                                            <p:cond delay="0"/>
                                          </p:stCondLst>
                                        </p:cTn>
                                        <p:tgtEl>
                                          <p:spTgt spid="98"/>
                                        </p:tgtEl>
                                        <p:attrNameLst>
                                          <p:attrName>style.visibility</p:attrName>
                                        </p:attrNameLst>
                                      </p:cBhvr>
                                      <p:to>
                                        <p:strVal val="visible"/>
                                      </p:to>
                                    </p:set>
                                    <p:anim calcmode="lin" valueType="num">
                                      <p:cBhvr>
                                        <p:cTn id="120" dur="500" fill="hold"/>
                                        <p:tgtEl>
                                          <p:spTgt spid="98"/>
                                        </p:tgtEl>
                                        <p:attrNameLst>
                                          <p:attrName>ppt_w</p:attrName>
                                        </p:attrNameLst>
                                      </p:cBhvr>
                                      <p:tavLst>
                                        <p:tav tm="0">
                                          <p:val>
                                            <p:fltVal val="0"/>
                                          </p:val>
                                        </p:tav>
                                        <p:tav tm="100000">
                                          <p:val>
                                            <p:strVal val="#ppt_w"/>
                                          </p:val>
                                        </p:tav>
                                      </p:tavLst>
                                    </p:anim>
                                    <p:anim calcmode="lin" valueType="num">
                                      <p:cBhvr>
                                        <p:cTn id="121" dur="500" fill="hold"/>
                                        <p:tgtEl>
                                          <p:spTgt spid="98"/>
                                        </p:tgtEl>
                                        <p:attrNameLst>
                                          <p:attrName>ppt_h</p:attrName>
                                        </p:attrNameLst>
                                      </p:cBhvr>
                                      <p:tavLst>
                                        <p:tav tm="0">
                                          <p:val>
                                            <p:fltVal val="0"/>
                                          </p:val>
                                        </p:tav>
                                        <p:tav tm="100000">
                                          <p:val>
                                            <p:strVal val="#ppt_h"/>
                                          </p:val>
                                        </p:tav>
                                      </p:tavLst>
                                    </p:anim>
                                    <p:animEffect transition="in" filter="fade">
                                      <p:cBhvr>
                                        <p:cTn id="122" dur="500"/>
                                        <p:tgtEl>
                                          <p:spTgt spid="98"/>
                                        </p:tgtEl>
                                      </p:cBhvr>
                                    </p:animEffect>
                                  </p:childTnLst>
                                </p:cTn>
                              </p:par>
                            </p:childTnLst>
                          </p:cTn>
                        </p:par>
                        <p:par>
                          <p:cTn id="123" fill="hold">
                            <p:stCondLst>
                              <p:cond delay="5000"/>
                            </p:stCondLst>
                            <p:childTnLst>
                              <p:par>
                                <p:cTn id="124" presetID="53" presetClass="entr" presetSubtype="0" fill="hold" grpId="0" nodeType="afterEffect">
                                  <p:stCondLst>
                                    <p:cond delay="0"/>
                                  </p:stCondLst>
                                  <p:childTnLst>
                                    <p:set>
                                      <p:cBhvr>
                                        <p:cTn id="125" dur="1" fill="hold">
                                          <p:stCondLst>
                                            <p:cond delay="0"/>
                                          </p:stCondLst>
                                        </p:cTn>
                                        <p:tgtEl>
                                          <p:spTgt spid="101"/>
                                        </p:tgtEl>
                                        <p:attrNameLst>
                                          <p:attrName>style.visibility</p:attrName>
                                        </p:attrNameLst>
                                      </p:cBhvr>
                                      <p:to>
                                        <p:strVal val="visible"/>
                                      </p:to>
                                    </p:set>
                                    <p:anim calcmode="lin" valueType="num">
                                      <p:cBhvr>
                                        <p:cTn id="126" dur="500" fill="hold"/>
                                        <p:tgtEl>
                                          <p:spTgt spid="101"/>
                                        </p:tgtEl>
                                        <p:attrNameLst>
                                          <p:attrName>ppt_w</p:attrName>
                                        </p:attrNameLst>
                                      </p:cBhvr>
                                      <p:tavLst>
                                        <p:tav tm="0">
                                          <p:val>
                                            <p:fltVal val="0"/>
                                          </p:val>
                                        </p:tav>
                                        <p:tav tm="100000">
                                          <p:val>
                                            <p:strVal val="#ppt_w"/>
                                          </p:val>
                                        </p:tav>
                                      </p:tavLst>
                                    </p:anim>
                                    <p:anim calcmode="lin" valueType="num">
                                      <p:cBhvr>
                                        <p:cTn id="127" dur="500" fill="hold"/>
                                        <p:tgtEl>
                                          <p:spTgt spid="101"/>
                                        </p:tgtEl>
                                        <p:attrNameLst>
                                          <p:attrName>ppt_h</p:attrName>
                                        </p:attrNameLst>
                                      </p:cBhvr>
                                      <p:tavLst>
                                        <p:tav tm="0">
                                          <p:val>
                                            <p:fltVal val="0"/>
                                          </p:val>
                                        </p:tav>
                                        <p:tav tm="100000">
                                          <p:val>
                                            <p:strVal val="#ppt_h"/>
                                          </p:val>
                                        </p:tav>
                                      </p:tavLst>
                                    </p:anim>
                                    <p:animEffect transition="in" filter="fade">
                                      <p:cBhvr>
                                        <p:cTn id="128" dur="500"/>
                                        <p:tgtEl>
                                          <p:spTgt spid="101"/>
                                        </p:tgtEl>
                                      </p:cBhvr>
                                    </p:animEffect>
                                  </p:childTnLst>
                                </p:cTn>
                              </p:par>
                            </p:childTnLst>
                          </p:cTn>
                        </p:par>
                        <p:par>
                          <p:cTn id="129" fill="hold">
                            <p:stCondLst>
                              <p:cond delay="5500"/>
                            </p:stCondLst>
                            <p:childTnLst>
                              <p:par>
                                <p:cTn id="130" presetID="53" presetClass="entr" presetSubtype="0" fill="hold" grpId="0" nodeType="afterEffect">
                                  <p:stCondLst>
                                    <p:cond delay="0"/>
                                  </p:stCondLst>
                                  <p:childTnLst>
                                    <p:set>
                                      <p:cBhvr>
                                        <p:cTn id="131" dur="1" fill="hold">
                                          <p:stCondLst>
                                            <p:cond delay="0"/>
                                          </p:stCondLst>
                                        </p:cTn>
                                        <p:tgtEl>
                                          <p:spTgt spid="102"/>
                                        </p:tgtEl>
                                        <p:attrNameLst>
                                          <p:attrName>style.visibility</p:attrName>
                                        </p:attrNameLst>
                                      </p:cBhvr>
                                      <p:to>
                                        <p:strVal val="visible"/>
                                      </p:to>
                                    </p:set>
                                    <p:anim calcmode="lin" valueType="num">
                                      <p:cBhvr>
                                        <p:cTn id="132" dur="500" fill="hold"/>
                                        <p:tgtEl>
                                          <p:spTgt spid="102"/>
                                        </p:tgtEl>
                                        <p:attrNameLst>
                                          <p:attrName>ppt_w</p:attrName>
                                        </p:attrNameLst>
                                      </p:cBhvr>
                                      <p:tavLst>
                                        <p:tav tm="0">
                                          <p:val>
                                            <p:fltVal val="0"/>
                                          </p:val>
                                        </p:tav>
                                        <p:tav tm="100000">
                                          <p:val>
                                            <p:strVal val="#ppt_w"/>
                                          </p:val>
                                        </p:tav>
                                      </p:tavLst>
                                    </p:anim>
                                    <p:anim calcmode="lin" valueType="num">
                                      <p:cBhvr>
                                        <p:cTn id="133" dur="500" fill="hold"/>
                                        <p:tgtEl>
                                          <p:spTgt spid="102"/>
                                        </p:tgtEl>
                                        <p:attrNameLst>
                                          <p:attrName>ppt_h</p:attrName>
                                        </p:attrNameLst>
                                      </p:cBhvr>
                                      <p:tavLst>
                                        <p:tav tm="0">
                                          <p:val>
                                            <p:fltVal val="0"/>
                                          </p:val>
                                        </p:tav>
                                        <p:tav tm="100000">
                                          <p:val>
                                            <p:strVal val="#ppt_h"/>
                                          </p:val>
                                        </p:tav>
                                      </p:tavLst>
                                    </p:anim>
                                    <p:animEffect transition="in" filter="fade">
                                      <p:cBhvr>
                                        <p:cTn id="134" dur="500"/>
                                        <p:tgtEl>
                                          <p:spTgt spid="102"/>
                                        </p:tgtEl>
                                      </p:cBhvr>
                                    </p:animEffect>
                                  </p:childTnLst>
                                </p:cTn>
                              </p:par>
                            </p:childTnLst>
                          </p:cTn>
                        </p:par>
                        <p:par>
                          <p:cTn id="135" fill="hold">
                            <p:stCondLst>
                              <p:cond delay="6000"/>
                            </p:stCondLst>
                            <p:childTnLst>
                              <p:par>
                                <p:cTn id="136" presetID="53" presetClass="entr" presetSubtype="0" fill="hold" grpId="0" nodeType="afterEffect">
                                  <p:stCondLst>
                                    <p:cond delay="0"/>
                                  </p:stCondLst>
                                  <p:childTnLst>
                                    <p:set>
                                      <p:cBhvr>
                                        <p:cTn id="137" dur="1" fill="hold">
                                          <p:stCondLst>
                                            <p:cond delay="0"/>
                                          </p:stCondLst>
                                        </p:cTn>
                                        <p:tgtEl>
                                          <p:spTgt spid="103"/>
                                        </p:tgtEl>
                                        <p:attrNameLst>
                                          <p:attrName>style.visibility</p:attrName>
                                        </p:attrNameLst>
                                      </p:cBhvr>
                                      <p:to>
                                        <p:strVal val="visible"/>
                                      </p:to>
                                    </p:set>
                                    <p:anim calcmode="lin" valueType="num">
                                      <p:cBhvr>
                                        <p:cTn id="138" dur="500" fill="hold"/>
                                        <p:tgtEl>
                                          <p:spTgt spid="103"/>
                                        </p:tgtEl>
                                        <p:attrNameLst>
                                          <p:attrName>ppt_w</p:attrName>
                                        </p:attrNameLst>
                                      </p:cBhvr>
                                      <p:tavLst>
                                        <p:tav tm="0">
                                          <p:val>
                                            <p:fltVal val="0"/>
                                          </p:val>
                                        </p:tav>
                                        <p:tav tm="100000">
                                          <p:val>
                                            <p:strVal val="#ppt_w"/>
                                          </p:val>
                                        </p:tav>
                                      </p:tavLst>
                                    </p:anim>
                                    <p:anim calcmode="lin" valueType="num">
                                      <p:cBhvr>
                                        <p:cTn id="139" dur="500" fill="hold"/>
                                        <p:tgtEl>
                                          <p:spTgt spid="103"/>
                                        </p:tgtEl>
                                        <p:attrNameLst>
                                          <p:attrName>ppt_h</p:attrName>
                                        </p:attrNameLst>
                                      </p:cBhvr>
                                      <p:tavLst>
                                        <p:tav tm="0">
                                          <p:val>
                                            <p:fltVal val="0"/>
                                          </p:val>
                                        </p:tav>
                                        <p:tav tm="100000">
                                          <p:val>
                                            <p:strVal val="#ppt_h"/>
                                          </p:val>
                                        </p:tav>
                                      </p:tavLst>
                                    </p:anim>
                                    <p:animEffect transition="in" filter="fade">
                                      <p:cBhvr>
                                        <p:cTn id="140" dur="500"/>
                                        <p:tgtEl>
                                          <p:spTgt spid="103"/>
                                        </p:tgtEl>
                                      </p:cBhvr>
                                    </p:animEffect>
                                  </p:childTnLst>
                                </p:cTn>
                              </p:par>
                            </p:childTnLst>
                          </p:cTn>
                        </p:par>
                        <p:par>
                          <p:cTn id="141" fill="hold">
                            <p:stCondLst>
                              <p:cond delay="6500"/>
                            </p:stCondLst>
                            <p:childTnLst>
                              <p:par>
                                <p:cTn id="142" presetID="53" presetClass="entr" presetSubtype="0" fill="hold" grpId="0" nodeType="afterEffect">
                                  <p:stCondLst>
                                    <p:cond delay="0"/>
                                  </p:stCondLst>
                                  <p:childTnLst>
                                    <p:set>
                                      <p:cBhvr>
                                        <p:cTn id="143" dur="1" fill="hold">
                                          <p:stCondLst>
                                            <p:cond delay="0"/>
                                          </p:stCondLst>
                                        </p:cTn>
                                        <p:tgtEl>
                                          <p:spTgt spid="104"/>
                                        </p:tgtEl>
                                        <p:attrNameLst>
                                          <p:attrName>style.visibility</p:attrName>
                                        </p:attrNameLst>
                                      </p:cBhvr>
                                      <p:to>
                                        <p:strVal val="visible"/>
                                      </p:to>
                                    </p:set>
                                    <p:anim calcmode="lin" valueType="num">
                                      <p:cBhvr>
                                        <p:cTn id="144" dur="500" fill="hold"/>
                                        <p:tgtEl>
                                          <p:spTgt spid="104"/>
                                        </p:tgtEl>
                                        <p:attrNameLst>
                                          <p:attrName>ppt_w</p:attrName>
                                        </p:attrNameLst>
                                      </p:cBhvr>
                                      <p:tavLst>
                                        <p:tav tm="0">
                                          <p:val>
                                            <p:fltVal val="0"/>
                                          </p:val>
                                        </p:tav>
                                        <p:tav tm="100000">
                                          <p:val>
                                            <p:strVal val="#ppt_w"/>
                                          </p:val>
                                        </p:tav>
                                      </p:tavLst>
                                    </p:anim>
                                    <p:anim calcmode="lin" valueType="num">
                                      <p:cBhvr>
                                        <p:cTn id="145" dur="500" fill="hold"/>
                                        <p:tgtEl>
                                          <p:spTgt spid="104"/>
                                        </p:tgtEl>
                                        <p:attrNameLst>
                                          <p:attrName>ppt_h</p:attrName>
                                        </p:attrNameLst>
                                      </p:cBhvr>
                                      <p:tavLst>
                                        <p:tav tm="0">
                                          <p:val>
                                            <p:fltVal val="0"/>
                                          </p:val>
                                        </p:tav>
                                        <p:tav tm="100000">
                                          <p:val>
                                            <p:strVal val="#ppt_h"/>
                                          </p:val>
                                        </p:tav>
                                      </p:tavLst>
                                    </p:anim>
                                    <p:animEffect transition="in" filter="fade">
                                      <p:cBhvr>
                                        <p:cTn id="146" dur="500"/>
                                        <p:tgtEl>
                                          <p:spTgt spid="104"/>
                                        </p:tgtEl>
                                      </p:cBhvr>
                                    </p:animEffect>
                                  </p:childTnLst>
                                </p:cTn>
                              </p:par>
                            </p:childTnLst>
                          </p:cTn>
                        </p:par>
                        <p:par>
                          <p:cTn id="147" fill="hold">
                            <p:stCondLst>
                              <p:cond delay="7000"/>
                            </p:stCondLst>
                            <p:childTnLst>
                              <p:par>
                                <p:cTn id="148" presetID="53" presetClass="entr" presetSubtype="0" fill="hold" grpId="0" nodeType="afterEffect">
                                  <p:stCondLst>
                                    <p:cond delay="0"/>
                                  </p:stCondLst>
                                  <p:childTnLst>
                                    <p:set>
                                      <p:cBhvr>
                                        <p:cTn id="149" dur="1" fill="hold">
                                          <p:stCondLst>
                                            <p:cond delay="0"/>
                                          </p:stCondLst>
                                        </p:cTn>
                                        <p:tgtEl>
                                          <p:spTgt spid="105"/>
                                        </p:tgtEl>
                                        <p:attrNameLst>
                                          <p:attrName>style.visibility</p:attrName>
                                        </p:attrNameLst>
                                      </p:cBhvr>
                                      <p:to>
                                        <p:strVal val="visible"/>
                                      </p:to>
                                    </p:set>
                                    <p:anim calcmode="lin" valueType="num">
                                      <p:cBhvr>
                                        <p:cTn id="150" dur="500" fill="hold"/>
                                        <p:tgtEl>
                                          <p:spTgt spid="105"/>
                                        </p:tgtEl>
                                        <p:attrNameLst>
                                          <p:attrName>ppt_w</p:attrName>
                                        </p:attrNameLst>
                                      </p:cBhvr>
                                      <p:tavLst>
                                        <p:tav tm="0">
                                          <p:val>
                                            <p:fltVal val="0"/>
                                          </p:val>
                                        </p:tav>
                                        <p:tav tm="100000">
                                          <p:val>
                                            <p:strVal val="#ppt_w"/>
                                          </p:val>
                                        </p:tav>
                                      </p:tavLst>
                                    </p:anim>
                                    <p:anim calcmode="lin" valueType="num">
                                      <p:cBhvr>
                                        <p:cTn id="151" dur="500" fill="hold"/>
                                        <p:tgtEl>
                                          <p:spTgt spid="105"/>
                                        </p:tgtEl>
                                        <p:attrNameLst>
                                          <p:attrName>ppt_h</p:attrName>
                                        </p:attrNameLst>
                                      </p:cBhvr>
                                      <p:tavLst>
                                        <p:tav tm="0">
                                          <p:val>
                                            <p:fltVal val="0"/>
                                          </p:val>
                                        </p:tav>
                                        <p:tav tm="100000">
                                          <p:val>
                                            <p:strVal val="#ppt_h"/>
                                          </p:val>
                                        </p:tav>
                                      </p:tavLst>
                                    </p:anim>
                                    <p:animEffect transition="in" filter="fade">
                                      <p:cBhvr>
                                        <p:cTn id="15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animBg="1"/>
      <p:bldP spid="83" grpId="1" animBg="1"/>
      <p:bldP spid="84" grpId="0" animBg="1"/>
      <p:bldP spid="86" grpId="0" animBg="1"/>
      <p:bldP spid="86" grpId="1" animBg="1"/>
      <p:bldP spid="87" grpId="0" animBg="1"/>
      <p:bldP spid="87" grpId="1"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a:t>Ray casting a single object</a:t>
            </a:r>
          </a:p>
        </p:txBody>
      </p:sp>
      <p:sp>
        <p:nvSpPr>
          <p:cNvPr id="3" name="Tartalom helye 2"/>
          <p:cNvSpPr>
            <a:spLocks noGrp="1"/>
          </p:cNvSpPr>
          <p:nvPr>
            <p:ph idx="1"/>
          </p:nvPr>
        </p:nvSpPr>
        <p:spPr/>
        <p:txBody>
          <a:bodyPr/>
          <a:lstStyle/>
          <a:p>
            <a:r>
              <a:rPr lang="en-US" dirty="0"/>
              <a:t>For all pixels:</a:t>
            </a:r>
          </a:p>
          <a:p>
            <a:pPr lvl="1"/>
            <a:r>
              <a:rPr lang="en-US" dirty="0"/>
              <a:t>find ray from camera through pixel,</a:t>
            </a:r>
          </a:p>
          <a:p>
            <a:pPr lvl="1"/>
            <a:r>
              <a:rPr lang="en-US" dirty="0"/>
              <a:t>find ray—object intersection (hit),</a:t>
            </a:r>
          </a:p>
          <a:p>
            <a:pPr lvl="1"/>
            <a:r>
              <a:rPr lang="en-US" dirty="0"/>
              <a:t>color pixel according to hit</a:t>
            </a:r>
          </a:p>
        </p:txBody>
      </p:sp>
      <p:sp>
        <p:nvSpPr>
          <p:cNvPr id="4" name="Right Brace 3"/>
          <p:cNvSpPr/>
          <p:nvPr/>
        </p:nvSpPr>
        <p:spPr>
          <a:xfrm>
            <a:off x="5870121" y="1853293"/>
            <a:ext cx="277586" cy="791936"/>
          </a:xfrm>
          <a:prstGeom prst="rightBrace">
            <a:avLst>
              <a:gd name="adj1" fmla="val 3186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6245678" y="2064595"/>
            <a:ext cx="5668539" cy="369332"/>
          </a:xfrm>
          <a:prstGeom prst="rect">
            <a:avLst/>
          </a:prstGeom>
          <a:noFill/>
        </p:spPr>
        <p:txBody>
          <a:bodyPr wrap="none" rtlCol="0">
            <a:spAutoFit/>
          </a:bodyPr>
          <a:lstStyle/>
          <a:p>
            <a:r>
              <a:rPr lang="en-US" dirty="0">
                <a:latin typeface="Whipsmart" panose="020B0502030203050204" pitchFamily="34" charset="0"/>
              </a:rPr>
              <a:t>draw full viewport quad, find </a:t>
            </a:r>
            <a:r>
              <a:rPr lang="en-US" dirty="0" err="1">
                <a:latin typeface="Consolas" panose="020B0609020204030204" pitchFamily="49" charset="0"/>
              </a:rPr>
              <a:t>rayDir</a:t>
            </a:r>
            <a:r>
              <a:rPr lang="en-US" dirty="0">
                <a:latin typeface="Whipsmart" panose="020B0502030203050204" pitchFamily="34" charset="0"/>
              </a:rPr>
              <a:t> using </a:t>
            </a:r>
            <a:r>
              <a:rPr lang="en-US" dirty="0" err="1">
                <a:latin typeface="Consolas" panose="020B0609020204030204" pitchFamily="49" charset="0"/>
              </a:rPr>
              <a:t>rayDirMatrix</a:t>
            </a:r>
            <a:endParaRPr lang="en-US" dirty="0">
              <a:latin typeface="Consolas" panose="020B0609020204030204" pitchFamily="49" charset="0"/>
            </a:endParaRPr>
          </a:p>
        </p:txBody>
      </p:sp>
      <p:sp>
        <p:nvSpPr>
          <p:cNvPr id="6" name="Right Brace 5"/>
          <p:cNvSpPr/>
          <p:nvPr/>
        </p:nvSpPr>
        <p:spPr>
          <a:xfrm>
            <a:off x="5870121" y="2780166"/>
            <a:ext cx="277586" cy="791936"/>
          </a:xfrm>
          <a:prstGeom prst="rightBrace">
            <a:avLst>
              <a:gd name="adj1" fmla="val 3186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p:cNvSpPr txBox="1"/>
          <p:nvPr/>
        </p:nvSpPr>
        <p:spPr>
          <a:xfrm>
            <a:off x="6245678" y="2980829"/>
            <a:ext cx="5349541" cy="369332"/>
          </a:xfrm>
          <a:prstGeom prst="rect">
            <a:avLst/>
          </a:prstGeom>
          <a:noFill/>
        </p:spPr>
        <p:txBody>
          <a:bodyPr wrap="none" rtlCol="0">
            <a:spAutoFit/>
          </a:bodyPr>
          <a:lstStyle/>
          <a:p>
            <a:r>
              <a:rPr lang="en-US" dirty="0">
                <a:latin typeface="Whipsmart" panose="020B0502030203050204" pitchFamily="34" charset="0"/>
              </a:rPr>
              <a:t>in fragment </a:t>
            </a:r>
            <a:r>
              <a:rPr lang="en-US" dirty="0" err="1">
                <a:latin typeface="Whipsmart" panose="020B0502030203050204" pitchFamily="34" charset="0"/>
              </a:rPr>
              <a:t>shader</a:t>
            </a:r>
            <a:r>
              <a:rPr lang="en-US" dirty="0">
                <a:latin typeface="Whipsmart" panose="020B0502030203050204" pitchFamily="34" charset="0"/>
              </a:rPr>
              <a:t> (invoked for all pixels by the rasterizer)</a:t>
            </a:r>
            <a:endParaRPr lang="en-US" dirty="0">
              <a:latin typeface="Consolas" panose="020B0609020204030204" pitchFamily="49" charset="0"/>
            </a:endParaRPr>
          </a:p>
        </p:txBody>
      </p:sp>
    </p:spTree>
    <p:extLst>
      <p:ext uri="{BB962C8B-B14F-4D97-AF65-F5344CB8AC3E}">
        <p14:creationId xmlns:p14="http://schemas.microsoft.com/office/powerpoint/2010/main" val="1557026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defRPr/>
            </a:pPr>
            <a:r>
              <a:rPr lang="en-US" dirty="0"/>
              <a:t>Ray</a:t>
            </a:r>
          </a:p>
        </p:txBody>
      </p:sp>
      <p:sp>
        <p:nvSpPr>
          <p:cNvPr id="25603" name="Tartalom helye 2"/>
          <p:cNvSpPr>
            <a:spLocks noGrp="1"/>
          </p:cNvSpPr>
          <p:nvPr>
            <p:ph idx="1"/>
          </p:nvPr>
        </p:nvSpPr>
        <p:spPr/>
        <p:txBody>
          <a:bodyPr/>
          <a:lstStyle/>
          <a:p>
            <a:r>
              <a:rPr lang="en-US" altLang="en-US" dirty="0"/>
              <a:t>parametric </a:t>
            </a:r>
            <a:r>
              <a:rPr lang="en-US" altLang="en-US" dirty="0" err="1"/>
              <a:t>halfline</a:t>
            </a:r>
            <a:r>
              <a:rPr lang="en-US" altLang="en-US" dirty="0"/>
              <a:t> equation</a:t>
            </a:r>
          </a:p>
          <a:p>
            <a:endParaRPr lang="en-US" altLang="en-US" dirty="0"/>
          </a:p>
          <a:p>
            <a:endParaRPr lang="en-US" altLang="en-US" dirty="0"/>
          </a:p>
          <a:p>
            <a:endParaRPr lang="en-US" altLang="en-US" dirty="0"/>
          </a:p>
          <a:p>
            <a:endParaRPr lang="en-US" altLang="en-US" dirty="0"/>
          </a:p>
          <a:p>
            <a:r>
              <a:rPr lang="en-US" altLang="en-US" dirty="0"/>
              <a:t>primary rays</a:t>
            </a:r>
          </a:p>
          <a:p>
            <a:pPr lvl="1">
              <a:buFontTx/>
              <a:buNone/>
            </a:pPr>
            <a:r>
              <a:rPr lang="en-US" altLang="en-US" dirty="0"/>
              <a:t>origin = eye</a:t>
            </a:r>
          </a:p>
          <a:p>
            <a:pPr lvl="1">
              <a:buFontTx/>
              <a:buNone/>
            </a:pPr>
            <a:r>
              <a:rPr lang="en-US" altLang="en-US" dirty="0"/>
              <a:t>dir = </a:t>
            </a:r>
            <a:r>
              <a:rPr lang="hu-HU" altLang="en-US" dirty="0" err="1"/>
              <a:t>ndcPos</a:t>
            </a:r>
            <a:r>
              <a:rPr lang="hu-HU" altLang="en-US" dirty="0"/>
              <a:t> * </a:t>
            </a:r>
            <a:r>
              <a:rPr lang="hu-HU" altLang="en-US" dirty="0" err="1"/>
              <a:t>rayDirMatrix</a:t>
            </a:r>
            <a:endParaRPr lang="en-US" altLang="en-US" dirty="0"/>
          </a:p>
          <a:p>
            <a:endParaRPr lang="en-US" altLang="en-US" dirty="0"/>
          </a:p>
        </p:txBody>
      </p:sp>
      <p:sp>
        <p:nvSpPr>
          <p:cNvPr id="5" name="Text Box 67"/>
          <p:cNvSpPr txBox="1">
            <a:spLocks noChangeArrowheads="1"/>
          </p:cNvSpPr>
          <p:nvPr/>
        </p:nvSpPr>
        <p:spPr bwMode="auto">
          <a:xfrm>
            <a:off x="2908857" y="3200400"/>
            <a:ext cx="1386918"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a:t>ray point</a:t>
            </a:r>
            <a:endParaRPr lang="hu-HU" altLang="en-US" dirty="0"/>
          </a:p>
        </p:txBody>
      </p:sp>
      <p:sp>
        <p:nvSpPr>
          <p:cNvPr id="6" name="Text Box 67"/>
          <p:cNvSpPr txBox="1">
            <a:spLocks noChangeArrowheads="1"/>
          </p:cNvSpPr>
          <p:nvPr/>
        </p:nvSpPr>
        <p:spPr bwMode="auto">
          <a:xfrm>
            <a:off x="4152901" y="3751757"/>
            <a:ext cx="946093"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a:t>origin</a:t>
            </a:r>
            <a:endParaRPr lang="hu-HU" altLang="en-US" dirty="0"/>
          </a:p>
        </p:txBody>
      </p:sp>
      <p:sp>
        <p:nvSpPr>
          <p:cNvPr id="7" name="Text Box 67"/>
          <p:cNvSpPr txBox="1">
            <a:spLocks noChangeArrowheads="1"/>
          </p:cNvSpPr>
          <p:nvPr/>
        </p:nvSpPr>
        <p:spPr bwMode="auto">
          <a:xfrm>
            <a:off x="5691666" y="3751757"/>
            <a:ext cx="1394934"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a:t>direction</a:t>
            </a:r>
            <a:endParaRPr lang="hu-HU" altLang="en-US" dirty="0"/>
          </a:p>
        </p:txBody>
      </p:sp>
      <p:sp>
        <p:nvSpPr>
          <p:cNvPr id="8" name="Text Box 67"/>
          <p:cNvSpPr txBox="1">
            <a:spLocks noChangeArrowheads="1"/>
          </p:cNvSpPr>
          <p:nvPr/>
        </p:nvSpPr>
        <p:spPr bwMode="auto">
          <a:xfrm>
            <a:off x="7696201" y="1850570"/>
            <a:ext cx="2109873"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ray parameter</a:t>
            </a:r>
            <a:endParaRPr lang="hu-HU" altLang="en-US" dirty="0"/>
          </a:p>
        </p:txBody>
      </p:sp>
      <p:cxnSp>
        <p:nvCxnSpPr>
          <p:cNvPr id="4" name="Straight Arrow Connector 3"/>
          <p:cNvCxnSpPr>
            <a:stCxn id="5" idx="0"/>
          </p:cNvCxnSpPr>
          <p:nvPr/>
        </p:nvCxnSpPr>
        <p:spPr>
          <a:xfrm flipV="1">
            <a:off x="3602317" y="2819400"/>
            <a:ext cx="436597"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p:cNvCxnSpPr>
          <p:nvPr/>
        </p:nvCxnSpPr>
        <p:spPr>
          <a:xfrm flipV="1">
            <a:off x="4625948" y="2794487"/>
            <a:ext cx="426035" cy="957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0"/>
          </p:cNvCxnSpPr>
          <p:nvPr/>
        </p:nvCxnSpPr>
        <p:spPr>
          <a:xfrm flipH="1" flipV="1">
            <a:off x="5662211" y="2769573"/>
            <a:ext cx="726923" cy="982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p:cNvCxnSpPr>
          <p:nvPr/>
        </p:nvCxnSpPr>
        <p:spPr>
          <a:xfrm flipH="1">
            <a:off x="5943600" y="2112180"/>
            <a:ext cx="1752600" cy="351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86200" y="2396891"/>
            <a:ext cx="2931566" cy="422453"/>
          </a:xfrm>
          <a:prstGeom prst="rect">
            <a:avLst/>
          </a:prstGeom>
        </p:spPr>
      </p:pic>
    </p:spTree>
    <p:extLst>
      <p:ext uri="{BB962C8B-B14F-4D97-AF65-F5344CB8AC3E}">
        <p14:creationId xmlns:p14="http://schemas.microsoft.com/office/powerpoint/2010/main" val="357465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a:defRPr/>
            </a:pPr>
            <a:r>
              <a:rPr lang="hu-HU"/>
              <a:t>Intersection </a:t>
            </a:r>
            <a:r>
              <a:rPr lang="hu-HU" dirty="0" err="1"/>
              <a:t>with</a:t>
            </a:r>
            <a:r>
              <a:rPr lang="hu-HU" dirty="0"/>
              <a:t> a </a:t>
            </a:r>
            <a:r>
              <a:rPr lang="hu-HU" dirty="0" err="1"/>
              <a:t>sphere</a:t>
            </a:r>
            <a:endParaRPr lang="en-US" dirty="0"/>
          </a:p>
        </p:txBody>
      </p:sp>
      <p:sp>
        <p:nvSpPr>
          <p:cNvPr id="12293" name="Oval 5"/>
          <p:cNvSpPr>
            <a:spLocks noChangeArrowheads="1"/>
          </p:cNvSpPr>
          <p:nvPr/>
        </p:nvSpPr>
        <p:spPr bwMode="auto">
          <a:xfrm>
            <a:off x="2089150" y="1417638"/>
            <a:ext cx="1905000" cy="2057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294" name="Line 6"/>
          <p:cNvSpPr>
            <a:spLocks noChangeShapeType="1"/>
          </p:cNvSpPr>
          <p:nvPr/>
        </p:nvSpPr>
        <p:spPr bwMode="auto">
          <a:xfrm>
            <a:off x="1631950" y="1646238"/>
            <a:ext cx="990600" cy="4572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5" name="Line 7"/>
          <p:cNvSpPr>
            <a:spLocks noChangeShapeType="1"/>
          </p:cNvSpPr>
          <p:nvPr/>
        </p:nvSpPr>
        <p:spPr bwMode="auto">
          <a:xfrm>
            <a:off x="3648075" y="2565400"/>
            <a:ext cx="990600" cy="4572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8"/>
          <p:cNvSpPr>
            <a:spLocks noChangeShapeType="1"/>
          </p:cNvSpPr>
          <p:nvPr/>
        </p:nvSpPr>
        <p:spPr bwMode="auto">
          <a:xfrm>
            <a:off x="2622550" y="2103438"/>
            <a:ext cx="990600" cy="457200"/>
          </a:xfrm>
          <a:prstGeom prst="line">
            <a:avLst/>
          </a:prstGeom>
          <a:noFill/>
          <a:ln w="38100">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Oval 10"/>
          <p:cNvSpPr>
            <a:spLocks noChangeArrowheads="1"/>
          </p:cNvSpPr>
          <p:nvPr/>
        </p:nvSpPr>
        <p:spPr bwMode="auto">
          <a:xfrm>
            <a:off x="2927350" y="2408238"/>
            <a:ext cx="152400" cy="1524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299" name="Line 11"/>
          <p:cNvSpPr>
            <a:spLocks noChangeShapeType="1"/>
          </p:cNvSpPr>
          <p:nvPr/>
        </p:nvSpPr>
        <p:spPr bwMode="auto">
          <a:xfrm>
            <a:off x="2622550" y="2103438"/>
            <a:ext cx="38100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1" name="Line 13"/>
          <p:cNvSpPr>
            <a:spLocks noChangeShapeType="1"/>
          </p:cNvSpPr>
          <p:nvPr/>
        </p:nvSpPr>
        <p:spPr bwMode="auto">
          <a:xfrm flipH="1" flipV="1">
            <a:off x="2012950" y="1493838"/>
            <a:ext cx="6096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5" name="Oval 17"/>
          <p:cNvSpPr>
            <a:spLocks noChangeArrowheads="1"/>
          </p:cNvSpPr>
          <p:nvPr/>
        </p:nvSpPr>
        <p:spPr bwMode="auto">
          <a:xfrm>
            <a:off x="7112000" y="1862138"/>
            <a:ext cx="914400" cy="8382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306" name="Oval 18"/>
          <p:cNvSpPr>
            <a:spLocks noChangeArrowheads="1"/>
          </p:cNvSpPr>
          <p:nvPr/>
        </p:nvSpPr>
        <p:spPr bwMode="auto">
          <a:xfrm>
            <a:off x="8393113" y="1862138"/>
            <a:ext cx="914400" cy="8382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307" name="Oval 19"/>
          <p:cNvSpPr>
            <a:spLocks noChangeArrowheads="1"/>
          </p:cNvSpPr>
          <p:nvPr/>
        </p:nvSpPr>
        <p:spPr bwMode="auto">
          <a:xfrm>
            <a:off x="9639300" y="1862138"/>
            <a:ext cx="914400" cy="8382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308" name="Line 20"/>
          <p:cNvSpPr>
            <a:spLocks noChangeShapeType="1"/>
          </p:cNvSpPr>
          <p:nvPr/>
        </p:nvSpPr>
        <p:spPr bwMode="auto">
          <a:xfrm flipV="1">
            <a:off x="6654800" y="1252538"/>
            <a:ext cx="762000" cy="1447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9" name="Line 21"/>
          <p:cNvSpPr>
            <a:spLocks noChangeShapeType="1"/>
          </p:cNvSpPr>
          <p:nvPr/>
        </p:nvSpPr>
        <p:spPr bwMode="auto">
          <a:xfrm flipV="1">
            <a:off x="8012113" y="1404938"/>
            <a:ext cx="762000" cy="1447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0" name="Line 22"/>
          <p:cNvSpPr>
            <a:spLocks noChangeShapeType="1"/>
          </p:cNvSpPr>
          <p:nvPr/>
        </p:nvSpPr>
        <p:spPr bwMode="auto">
          <a:xfrm flipV="1">
            <a:off x="9715500" y="1404938"/>
            <a:ext cx="762000" cy="1447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1" name="Text Box 23"/>
          <p:cNvSpPr txBox="1">
            <a:spLocks noChangeArrowheads="1"/>
          </p:cNvSpPr>
          <p:nvPr/>
        </p:nvSpPr>
        <p:spPr bwMode="auto">
          <a:xfrm>
            <a:off x="6499225" y="2924175"/>
            <a:ext cx="4358886"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n</a:t>
            </a:r>
            <a:r>
              <a:rPr lang="hu-HU" altLang="en-US" dirty="0"/>
              <a:t>o root       1 root      2 roots</a:t>
            </a:r>
          </a:p>
        </p:txBody>
      </p:sp>
      <p:sp>
        <p:nvSpPr>
          <p:cNvPr id="25" name="Rectangle 32"/>
          <p:cNvSpPr>
            <a:spLocks noChangeArrowheads="1"/>
          </p:cNvSpPr>
          <p:nvPr/>
        </p:nvSpPr>
        <p:spPr bwMode="auto">
          <a:xfrm>
            <a:off x="2393390" y="2745770"/>
            <a:ext cx="1067921" cy="523220"/>
          </a:xfrm>
          <a:prstGeom prst="rect">
            <a:avLst/>
          </a:prstGeom>
          <a:noFill/>
        </p:spPr>
        <p:txBody>
          <a:bodyPr wrap="none" rtlCol="0">
            <a:spAutoFit/>
          </a:bodyPr>
          <a:lstStyle/>
          <a:p>
            <a:r>
              <a:rPr lang="en-US" altLang="en-US" sz="2800" dirty="0">
                <a:latin typeface="Whipsmart" pitchFamily="34" charset="0"/>
              </a:rPr>
              <a:t>center</a:t>
            </a:r>
            <a:endParaRPr lang="hu-HU" altLang="en-US" sz="2800" dirty="0">
              <a:latin typeface="Whipsmart" pitchFamily="34" charset="0"/>
            </a:endParaRPr>
          </a:p>
        </p:txBody>
      </p:sp>
      <p:sp>
        <p:nvSpPr>
          <p:cNvPr id="26" name="Rectangle 32"/>
          <p:cNvSpPr>
            <a:spLocks noChangeArrowheads="1"/>
          </p:cNvSpPr>
          <p:nvPr/>
        </p:nvSpPr>
        <p:spPr bwMode="auto">
          <a:xfrm>
            <a:off x="1492647" y="2373640"/>
            <a:ext cx="1034257" cy="523220"/>
          </a:xfrm>
          <a:prstGeom prst="rect">
            <a:avLst/>
          </a:prstGeom>
          <a:noFill/>
        </p:spPr>
        <p:txBody>
          <a:bodyPr wrap="none" rtlCol="0">
            <a:spAutoFit/>
          </a:bodyPr>
          <a:lstStyle/>
          <a:p>
            <a:r>
              <a:rPr lang="en-US" altLang="en-US" sz="2800" dirty="0">
                <a:latin typeface="Whipsmart" pitchFamily="34" charset="0"/>
              </a:rPr>
              <a:t>radius</a:t>
            </a:r>
            <a:endParaRPr lang="hu-HU" altLang="en-US" sz="2800" dirty="0">
              <a:latin typeface="Whipsmart" pitchFamily="34" charset="0"/>
            </a:endParaRPr>
          </a:p>
        </p:txBody>
      </p:sp>
      <p:pic>
        <p:nvPicPr>
          <p:cNvPr id="6" name="Picture 5"/>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438742" y="2321823"/>
            <a:ext cx="1916748" cy="362134"/>
          </a:xfrm>
          <a:prstGeom prst="rect">
            <a:avLst/>
          </a:prstGeom>
        </p:spPr>
      </p:pic>
      <p:pic>
        <p:nvPicPr>
          <p:cNvPr id="4" name="Picture 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483187" y="1565950"/>
            <a:ext cx="1673497" cy="363963"/>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19258" y="2196281"/>
            <a:ext cx="120711" cy="146317"/>
          </a:xfrm>
          <a:prstGeom prst="rect">
            <a:avLst/>
          </a:prstGeom>
        </p:spPr>
      </p:pic>
      <p:pic>
        <p:nvPicPr>
          <p:cNvPr id="30" name="Picture 29"/>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133982" y="2513416"/>
            <a:ext cx="122547" cy="146324"/>
          </a:xfrm>
          <a:prstGeom prst="rect">
            <a:avLst/>
          </a:prstGeom>
        </p:spPr>
      </p:pic>
      <p:pic>
        <p:nvPicPr>
          <p:cNvPr id="31" name="Picture 30"/>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52914" y="1867603"/>
            <a:ext cx="193880" cy="210341"/>
          </a:xfrm>
          <a:prstGeom prst="rect">
            <a:avLst/>
          </a:prstGeom>
        </p:spPr>
      </p:pic>
      <p:pic>
        <p:nvPicPr>
          <p:cNvPr id="7" name="Picture 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575418" y="3461922"/>
            <a:ext cx="4855885" cy="365792"/>
          </a:xfrm>
          <a:prstGeom prst="rect">
            <a:avLst/>
          </a:prstGeom>
        </p:spPr>
      </p:pic>
      <p:pic>
        <p:nvPicPr>
          <p:cNvPr id="33" name="Picture 3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476501" y="4135045"/>
            <a:ext cx="5340843" cy="545058"/>
          </a:xfrm>
          <a:prstGeom prst="rect">
            <a:avLst/>
          </a:prstGeom>
        </p:spPr>
      </p:pic>
      <p:pic>
        <p:nvPicPr>
          <p:cNvPr id="34" name="Picture 3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482541" y="5131844"/>
            <a:ext cx="7380240" cy="545057"/>
          </a:xfrm>
          <a:prstGeom prst="rect">
            <a:avLst/>
          </a:prstGeom>
        </p:spPr>
      </p:pic>
      <p:pic>
        <p:nvPicPr>
          <p:cNvPr id="9" name="Picture 8"/>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4281199" y="5925827"/>
            <a:ext cx="1013243" cy="652938"/>
          </a:xfrm>
          <a:prstGeom prst="rect">
            <a:avLst/>
          </a:prstGeom>
        </p:spPr>
      </p:pic>
      <p:sp>
        <p:nvSpPr>
          <p:cNvPr id="36" name="Text Box 23"/>
          <p:cNvSpPr txBox="1">
            <a:spLocks noChangeArrowheads="1"/>
          </p:cNvSpPr>
          <p:nvPr/>
        </p:nvSpPr>
        <p:spPr bwMode="auto">
          <a:xfrm>
            <a:off x="1664555" y="4594887"/>
            <a:ext cx="3672800"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wanted: smallest positive</a:t>
            </a:r>
            <a:endParaRPr lang="hu-HU" altLang="en-US" dirty="0"/>
          </a:p>
        </p:txBody>
      </p:sp>
      <p:sp>
        <p:nvSpPr>
          <p:cNvPr id="37" name="Text Box 23"/>
          <p:cNvSpPr txBox="1">
            <a:spLocks noChangeArrowheads="1"/>
          </p:cNvSpPr>
          <p:nvPr/>
        </p:nvSpPr>
        <p:spPr bwMode="auto">
          <a:xfrm>
            <a:off x="1694877" y="5925827"/>
            <a:ext cx="2375971"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surface normal:</a:t>
            </a:r>
            <a:endParaRPr lang="hu-HU" altLang="en-US" dirty="0"/>
          </a:p>
        </p:txBody>
      </p:sp>
    </p:spTree>
    <p:extLst>
      <p:ext uri="{BB962C8B-B14F-4D97-AF65-F5344CB8AC3E}">
        <p14:creationId xmlns:p14="http://schemas.microsoft.com/office/powerpoint/2010/main" val="403370540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08"/>
                                        </p:tgtEl>
                                        <p:attrNameLst>
                                          <p:attrName>style.visibility</p:attrName>
                                        </p:attrNameLst>
                                      </p:cBhvr>
                                      <p:to>
                                        <p:strVal val="visible"/>
                                      </p:to>
                                    </p:set>
                                    <p:animEffect transition="in" filter="fade">
                                      <p:cBhvr>
                                        <p:cTn id="37" dur="500"/>
                                        <p:tgtEl>
                                          <p:spTgt spid="1230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305"/>
                                        </p:tgtEl>
                                        <p:attrNameLst>
                                          <p:attrName>style.visibility</p:attrName>
                                        </p:attrNameLst>
                                      </p:cBhvr>
                                      <p:to>
                                        <p:strVal val="visible"/>
                                      </p:to>
                                    </p:set>
                                    <p:animEffect transition="in" filter="fade">
                                      <p:cBhvr>
                                        <p:cTn id="40" dur="500"/>
                                        <p:tgtEl>
                                          <p:spTgt spid="123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06"/>
                                        </p:tgtEl>
                                        <p:attrNameLst>
                                          <p:attrName>style.visibility</p:attrName>
                                        </p:attrNameLst>
                                      </p:cBhvr>
                                      <p:to>
                                        <p:strVal val="visible"/>
                                      </p:to>
                                    </p:set>
                                    <p:animEffect transition="in" filter="fade">
                                      <p:cBhvr>
                                        <p:cTn id="43" dur="500"/>
                                        <p:tgtEl>
                                          <p:spTgt spid="1230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07"/>
                                        </p:tgtEl>
                                        <p:attrNameLst>
                                          <p:attrName>style.visibility</p:attrName>
                                        </p:attrNameLst>
                                      </p:cBhvr>
                                      <p:to>
                                        <p:strVal val="visible"/>
                                      </p:to>
                                    </p:set>
                                    <p:animEffect transition="in" filter="fade">
                                      <p:cBhvr>
                                        <p:cTn id="46" dur="500"/>
                                        <p:tgtEl>
                                          <p:spTgt spid="1230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309"/>
                                        </p:tgtEl>
                                        <p:attrNameLst>
                                          <p:attrName>style.visibility</p:attrName>
                                        </p:attrNameLst>
                                      </p:cBhvr>
                                      <p:to>
                                        <p:strVal val="visible"/>
                                      </p:to>
                                    </p:set>
                                    <p:animEffect transition="in" filter="fade">
                                      <p:cBhvr>
                                        <p:cTn id="49" dur="500"/>
                                        <p:tgtEl>
                                          <p:spTgt spid="1230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310"/>
                                        </p:tgtEl>
                                        <p:attrNameLst>
                                          <p:attrName>style.visibility</p:attrName>
                                        </p:attrNameLst>
                                      </p:cBhvr>
                                      <p:to>
                                        <p:strVal val="visible"/>
                                      </p:to>
                                    </p:set>
                                    <p:animEffect transition="in" filter="fade">
                                      <p:cBhvr>
                                        <p:cTn id="52" dur="500"/>
                                        <p:tgtEl>
                                          <p:spTgt spid="123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311"/>
                                        </p:tgtEl>
                                        <p:attrNameLst>
                                          <p:attrName>style.visibility</p:attrName>
                                        </p:attrNameLst>
                                      </p:cBhvr>
                                      <p:to>
                                        <p:strVal val="visible"/>
                                      </p:to>
                                    </p:set>
                                    <p:animEffect transition="in" filter="fade">
                                      <p:cBhvr>
                                        <p:cTn id="55" dur="500"/>
                                        <p:tgtEl>
                                          <p:spTgt spid="123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5" grpId="0" animBg="1"/>
      <p:bldP spid="12306" grpId="0" animBg="1"/>
      <p:bldP spid="12307" grpId="0" animBg="1"/>
      <p:bldP spid="12308" grpId="0" animBg="1"/>
      <p:bldP spid="12309" grpId="0" animBg="1"/>
      <p:bldP spid="12310" grpId="0" animBg="1"/>
      <p:bldP spid="12311"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a:t>Quadratic surfaces - quadrics</a:t>
            </a:r>
          </a:p>
        </p:txBody>
      </p:sp>
      <p:grpSp>
        <p:nvGrpSpPr>
          <p:cNvPr id="7" name="Csoportba foglalás 6"/>
          <p:cNvGrpSpPr/>
          <p:nvPr/>
        </p:nvGrpSpPr>
        <p:grpSpPr>
          <a:xfrm>
            <a:off x="2438400" y="1543515"/>
            <a:ext cx="6896100" cy="5254158"/>
            <a:chOff x="533400" y="1543515"/>
            <a:chExt cx="6362700" cy="4847759"/>
          </a:xfrm>
        </p:grpSpPr>
        <p:pic>
          <p:nvPicPr>
            <p:cNvPr id="3" name="Picture 5"/>
            <p:cNvPicPr>
              <a:picLocks noChangeAspect="1" noChangeArrowheads="1"/>
            </p:cNvPicPr>
            <p:nvPr/>
          </p:nvPicPr>
          <p:blipFill>
            <a:blip r:embed="rId2" cstate="print"/>
            <a:srcRect/>
            <a:stretch>
              <a:fillRect/>
            </a:stretch>
          </p:blipFill>
          <p:spPr bwMode="auto">
            <a:xfrm>
              <a:off x="3810000" y="1543515"/>
              <a:ext cx="3086100" cy="2314575"/>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539552" y="1556792"/>
              <a:ext cx="3055078" cy="2291308"/>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3810000" y="4076699"/>
              <a:ext cx="3086100" cy="2314575"/>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533400" y="4076700"/>
              <a:ext cx="3072342" cy="2304256"/>
            </a:xfrm>
            <a:prstGeom prst="rect">
              <a:avLst/>
            </a:prstGeom>
            <a:noFill/>
            <a:ln w="9525">
              <a:noFill/>
              <a:miter lim="800000"/>
              <a:headEnd/>
              <a:tailEnd/>
            </a:ln>
          </p:spPr>
        </p:pic>
      </p:grpSp>
    </p:spTree>
    <p:extLst>
      <p:ext uri="{BB962C8B-B14F-4D97-AF65-F5344CB8AC3E}">
        <p14:creationId xmlns:p14="http://schemas.microsoft.com/office/powerpoint/2010/main" val="3483169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Implicit surface equations:</a:t>
            </a:r>
            <a:r>
              <a:rPr lang="en-US" dirty="0"/>
              <a:t> </a:t>
            </a:r>
            <a:r>
              <a:rPr lang="hu-HU" dirty="0"/>
              <a:t>quadrics</a:t>
            </a:r>
            <a:endParaRPr lang="en-US"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91628" y="2091537"/>
            <a:ext cx="9569006" cy="6127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64620" y="3058171"/>
            <a:ext cx="6810455" cy="2184808"/>
          </a:xfrm>
          <a:prstGeom prst="rect">
            <a:avLst/>
          </a:prstGeom>
        </p:spPr>
      </p:pic>
      <p:pic>
        <p:nvPicPr>
          <p:cNvPr id="4"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65550" y="5955083"/>
            <a:ext cx="1621537" cy="385267"/>
          </a:xfrm>
          <a:prstGeom prst="rect">
            <a:avLst/>
          </a:prstGeom>
        </p:spPr>
      </p:pic>
    </p:spTree>
    <p:extLst>
      <p:ext uri="{BB962C8B-B14F-4D97-AF65-F5344CB8AC3E}">
        <p14:creationId xmlns:p14="http://schemas.microsoft.com/office/powerpoint/2010/main" val="215412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Ray equation with homogeneous coordinates</a:t>
            </a:r>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610102" y="2743201"/>
            <a:ext cx="2555665" cy="477968"/>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829052" y="4364363"/>
            <a:ext cx="1897339" cy="465799"/>
          </a:xfrm>
          <a:prstGeom prst="rect">
            <a:avLst/>
          </a:prstGeom>
        </p:spPr>
      </p:pic>
      <p:pic>
        <p:nvPicPr>
          <p:cNvPr id="5" name="Picture 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214674" y="4333878"/>
            <a:ext cx="2038786" cy="526767"/>
          </a:xfrm>
          <a:prstGeom prst="rect">
            <a:avLst/>
          </a:prstGeom>
        </p:spPr>
      </p:pic>
      <p:cxnSp>
        <p:nvCxnSpPr>
          <p:cNvPr id="6" name="Straight Arrow Connector 5"/>
          <p:cNvCxnSpPr>
            <a:stCxn id="4" idx="0"/>
          </p:cNvCxnSpPr>
          <p:nvPr/>
        </p:nvCxnSpPr>
        <p:spPr>
          <a:xfrm flipV="1">
            <a:off x="4777721" y="3306550"/>
            <a:ext cx="1134666" cy="10578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0"/>
          </p:cNvCxnSpPr>
          <p:nvPr/>
        </p:nvCxnSpPr>
        <p:spPr>
          <a:xfrm flipH="1" flipV="1">
            <a:off x="6764337" y="3306549"/>
            <a:ext cx="1469730" cy="102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568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a:t>Ray-quadric intersection</a:t>
            </a:r>
            <a:endParaRPr lang="en-US" dirty="0"/>
          </a:p>
        </p:txBody>
      </p:sp>
      <p:sp>
        <p:nvSpPr>
          <p:cNvPr id="3" name="Téglalap 2"/>
          <p:cNvSpPr/>
          <p:nvPr/>
        </p:nvSpPr>
        <p:spPr>
          <a:xfrm>
            <a:off x="1896583" y="4909305"/>
            <a:ext cx="8153400" cy="646331"/>
          </a:xfrm>
          <a:prstGeom prst="rect">
            <a:avLst/>
          </a:prstGeom>
        </p:spPr>
        <p:txBody>
          <a:bodyPr wrap="square">
            <a:spAutoFit/>
          </a:bodyPr>
          <a:lstStyle/>
          <a:p>
            <a:pPr algn="ctr">
              <a:buNone/>
            </a:pPr>
            <a:r>
              <a:rPr lang="en-US" sz="3600" dirty="0">
                <a:latin typeface="Whipsmart" pitchFamily="34" charset="0"/>
                <a:cs typeface="Times New Roman" pitchFamily="18" charset="0"/>
              </a:rPr>
              <a:t>quadratic equation for</a:t>
            </a:r>
            <a:r>
              <a:rPr lang="en-US" sz="3600" dirty="0">
                <a:latin typeface="Times New Roman" pitchFamily="18" charset="0"/>
                <a:cs typeface="Times New Roman" pitchFamily="18" charset="0"/>
              </a:rPr>
              <a:t> </a:t>
            </a:r>
            <a:r>
              <a:rPr lang="en-US" sz="3600" i="1" dirty="0">
                <a:latin typeface="Times New Roman" pitchFamily="18" charset="0"/>
                <a:cs typeface="Times New Roman" pitchFamily="18" charset="0"/>
              </a:rPr>
              <a:t>t</a:t>
            </a: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4529" y="1570857"/>
            <a:ext cx="4062943" cy="485309"/>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42617" y="2394534"/>
            <a:ext cx="4384855" cy="485309"/>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44283" y="3084909"/>
            <a:ext cx="6633373" cy="502381"/>
          </a:xfrm>
          <a:prstGeom prst="rect">
            <a:avLst/>
          </a:prstGeom>
        </p:spPr>
      </p:pic>
      <p:pic>
        <p:nvPicPr>
          <p:cNvPr id="10" name="Picture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317477" y="3839014"/>
            <a:ext cx="6860179" cy="573104"/>
          </a:xfrm>
          <a:prstGeom prst="rect">
            <a:avLst/>
          </a:prstGeom>
        </p:spPr>
      </p:pic>
      <p:sp>
        <p:nvSpPr>
          <p:cNvPr id="4" name="Rectangle 3"/>
          <p:cNvSpPr/>
          <p:nvPr/>
        </p:nvSpPr>
        <p:spPr>
          <a:xfrm>
            <a:off x="148465" y="4656205"/>
            <a:ext cx="3496235" cy="9861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onsolas" panose="020B0609020204030204" pitchFamily="49" charset="0"/>
                <a:cs typeface="Consolas" panose="020B0609020204030204" pitchFamily="49" charset="0"/>
              </a:rPr>
              <a:t>dot</a:t>
            </a:r>
            <a:r>
              <a:rPr lang="en-US" dirty="0">
                <a:solidFill>
                  <a:schemeClr val="tx1"/>
                </a:solidFill>
                <a:latin typeface="Consolas" panose="020B0609020204030204" pitchFamily="49" charset="0"/>
                <a:cs typeface="Consolas" panose="020B0609020204030204" pitchFamily="49" charset="0"/>
              </a:rPr>
              <a:t>(d * A, d)</a:t>
            </a:r>
          </a:p>
        </p:txBody>
      </p:sp>
      <p:sp>
        <p:nvSpPr>
          <p:cNvPr id="5" name="Left Brace 4"/>
          <p:cNvSpPr/>
          <p:nvPr/>
        </p:nvSpPr>
        <p:spPr>
          <a:xfrm rot="16200000">
            <a:off x="2575937" y="3976427"/>
            <a:ext cx="227056" cy="959125"/>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églalap 2"/>
          <p:cNvSpPr/>
          <p:nvPr/>
        </p:nvSpPr>
        <p:spPr>
          <a:xfrm>
            <a:off x="390922" y="5777398"/>
            <a:ext cx="6892370" cy="923330"/>
          </a:xfrm>
          <a:prstGeom prst="rect">
            <a:avLst/>
          </a:prstGeom>
        </p:spPr>
        <p:txBody>
          <a:bodyPr wrap="square">
            <a:spAutoFit/>
          </a:bodyPr>
          <a:lstStyle/>
          <a:p>
            <a:pPr marL="285750" indent="-285750">
              <a:buFont typeface="Arial" panose="020B0604020202020204" pitchFamily="34" charset="0"/>
              <a:buChar char="•"/>
            </a:pPr>
            <a:r>
              <a:rPr lang="en-US" dirty="0">
                <a:latin typeface="Whipsmart" pitchFamily="34" charset="0"/>
                <a:cs typeface="Times New Roman" pitchFamily="18" charset="0"/>
              </a:rPr>
              <a:t>GLSL does not differentiate between row and column vectors</a:t>
            </a:r>
          </a:p>
          <a:p>
            <a:pPr marL="285750" indent="-285750">
              <a:buFont typeface="Arial" panose="020B0604020202020204" pitchFamily="34" charset="0"/>
              <a:buChar char="•"/>
            </a:pPr>
            <a:r>
              <a:rPr lang="en-US" dirty="0">
                <a:latin typeface="Whipsmart" pitchFamily="34" charset="0"/>
                <a:cs typeface="Times New Roman" pitchFamily="18" charset="0"/>
              </a:rPr>
              <a:t>requires us to be explicit about the kind of multiplication we want</a:t>
            </a:r>
          </a:p>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a:t>
            </a:r>
            <a:r>
              <a:rPr lang="en-US" dirty="0">
                <a:latin typeface="Whipsmart" pitchFamily="34" charset="0"/>
                <a:cs typeface="Times New Roman" pitchFamily="18" charset="0"/>
              </a:rPr>
              <a:t> does elementwise multiplication on two vectors, </a:t>
            </a:r>
            <a:r>
              <a:rPr lang="en-US" dirty="0">
                <a:latin typeface="Consolas" panose="020B0609020204030204" pitchFamily="49" charset="0"/>
                <a:cs typeface="Consolas" panose="020B0609020204030204" pitchFamily="49" charset="0"/>
              </a:rPr>
              <a:t>dot</a:t>
            </a:r>
            <a:r>
              <a:rPr lang="en-US" dirty="0">
                <a:latin typeface="Whipsmart" pitchFamily="34" charset="0"/>
                <a:cs typeface="Times New Roman" pitchFamily="18" charset="0"/>
              </a:rPr>
              <a:t> does </a:t>
            </a:r>
          </a:p>
        </p:txBody>
      </p:sp>
      <p:pic>
        <p:nvPicPr>
          <p:cNvPr id="12" name="Picture 1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275613" y="6358386"/>
            <a:ext cx="579201" cy="240826"/>
          </a:xfrm>
          <a:prstGeom prst="rect">
            <a:avLst/>
          </a:prstGeom>
        </p:spPr>
      </p:pic>
    </p:spTree>
    <p:extLst>
      <p:ext uri="{BB962C8B-B14F-4D97-AF65-F5344CB8AC3E}">
        <p14:creationId xmlns:p14="http://schemas.microsoft.com/office/powerpoint/2010/main" val="94377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Surfaces as point sets</a:t>
            </a:r>
          </a:p>
        </p:txBody>
      </p:sp>
      <p:sp>
        <p:nvSpPr>
          <p:cNvPr id="4" name="Content Placeholder 3"/>
          <p:cNvSpPr>
            <a:spLocks noGrp="1"/>
          </p:cNvSpPr>
          <p:nvPr>
            <p:ph idx="1"/>
          </p:nvPr>
        </p:nvSpPr>
        <p:spPr/>
        <p:txBody>
          <a:bodyPr/>
          <a:lstStyle/>
          <a:p>
            <a:r>
              <a:rPr lang="en-US" dirty="0"/>
              <a:t>express one coordinate with the others</a:t>
            </a:r>
          </a:p>
          <a:p>
            <a:endParaRPr lang="en-US" dirty="0"/>
          </a:p>
          <a:p>
            <a:endParaRPr lang="en-US" dirty="0"/>
          </a:p>
          <a:p>
            <a:r>
              <a:rPr lang="en-US" dirty="0"/>
              <a:t>use a generic formula of  </a:t>
            </a:r>
          </a:p>
          <a:p>
            <a:endParaRPr lang="en-US" dirty="0"/>
          </a:p>
          <a:p>
            <a:endParaRPr lang="en-US" dirty="0"/>
          </a:p>
          <a:p>
            <a:r>
              <a:rPr lang="en-US" dirty="0"/>
              <a:t>introduce new variables</a:t>
            </a:r>
          </a:p>
        </p:txBody>
      </p:sp>
      <p:pic>
        <p:nvPicPr>
          <p:cNvPr id="8" name="Picture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245726" y="2438544"/>
            <a:ext cx="5761919" cy="751027"/>
          </a:xfrm>
          <a:prstGeom prst="rect">
            <a:avLst/>
          </a:prstGeom>
        </p:spPr>
      </p:pic>
      <p:pic>
        <p:nvPicPr>
          <p:cNvPr id="6" name="Picture 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45726" y="4014383"/>
            <a:ext cx="4262906" cy="746254"/>
          </a:xfrm>
          <a:prstGeom prst="rect">
            <a:avLst/>
          </a:prstGeom>
        </p:spPr>
      </p:pic>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940569" y="3033981"/>
            <a:ext cx="2650301" cy="482260"/>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940569" y="4278376"/>
            <a:ext cx="2697247" cy="482261"/>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693359" y="3516241"/>
            <a:ext cx="160956" cy="195099"/>
          </a:xfrm>
          <a:prstGeom prst="rect">
            <a:avLst/>
          </a:prstGeom>
        </p:spPr>
      </p:pic>
      <p:pic>
        <p:nvPicPr>
          <p:cNvPr id="26" name="Picture 2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940569" y="6230519"/>
            <a:ext cx="3055742" cy="469458"/>
          </a:xfrm>
          <a:prstGeom prst="rect">
            <a:avLst/>
          </a:prstGeom>
        </p:spPr>
      </p:pic>
      <p:pic>
        <p:nvPicPr>
          <p:cNvPr id="7" name="Picture 6"/>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245726" y="5475472"/>
            <a:ext cx="10347028" cy="509670"/>
          </a:xfrm>
          <a:prstGeom prst="rect">
            <a:avLst/>
          </a:prstGeom>
        </p:spPr>
      </p:pic>
    </p:spTree>
    <p:extLst>
      <p:ext uri="{BB962C8B-B14F-4D97-AF65-F5344CB8AC3E}">
        <p14:creationId xmlns:p14="http://schemas.microsoft.com/office/powerpoint/2010/main" val="52036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a:t>
            </a:r>
          </a:p>
        </p:txBody>
      </p:sp>
      <p:sp>
        <p:nvSpPr>
          <p:cNvPr id="3" name="Content Placeholder 2"/>
          <p:cNvSpPr>
            <a:spLocks noGrp="1"/>
          </p:cNvSpPr>
          <p:nvPr>
            <p:ph idx="1"/>
          </p:nvPr>
        </p:nvSpPr>
        <p:spPr/>
        <p:txBody>
          <a:bodyPr/>
          <a:lstStyle/>
          <a:p>
            <a:r>
              <a:rPr lang="en-US" dirty="0"/>
              <a:t>we do ray casting in the fragment </a:t>
            </a:r>
            <a:r>
              <a:rPr lang="en-US" dirty="0" err="1"/>
              <a:t>shader</a:t>
            </a:r>
            <a:r>
              <a:rPr lang="en-US" dirty="0"/>
              <a:t>, rendering a full-viewport quad</a:t>
            </a:r>
          </a:p>
          <a:p>
            <a:r>
              <a:rPr lang="en-US" dirty="0"/>
              <a:t>we already have the </a:t>
            </a:r>
            <a:r>
              <a:rPr lang="en-US" dirty="0" err="1"/>
              <a:t>env</a:t>
            </a:r>
            <a:r>
              <a:rPr lang="en-US" dirty="0"/>
              <a:t> map background</a:t>
            </a:r>
          </a:p>
          <a:p>
            <a:pPr lvl="1"/>
            <a:r>
              <a:rPr lang="en-US" dirty="0"/>
              <a:t>VS stays the same, computes </a:t>
            </a:r>
            <a:r>
              <a:rPr lang="hu-HU" dirty="0" err="1">
                <a:latin typeface="Consolas" panose="020B0609020204030204" pitchFamily="49" charset="0"/>
                <a:cs typeface="Consolas" panose="020B0609020204030204" pitchFamily="49" charset="0"/>
              </a:rPr>
              <a:t>ray</a:t>
            </a:r>
            <a:r>
              <a:rPr lang="en-US" dirty="0">
                <a:latin typeface="Consolas" panose="020B0609020204030204" pitchFamily="49" charset="0"/>
                <a:cs typeface="Consolas" panose="020B0609020204030204" pitchFamily="49" charset="0"/>
              </a:rPr>
              <a:t>Dir</a:t>
            </a:r>
            <a:r>
              <a:rPr lang="en-US" dirty="0"/>
              <a:t> </a:t>
            </a:r>
            <a:endParaRPr lang="hu-HU" dirty="0"/>
          </a:p>
          <a:p>
            <a:pPr lvl="2"/>
            <a:r>
              <a:rPr lang="en-US" dirty="0"/>
              <a:t>which is the ray direction indeed</a:t>
            </a:r>
          </a:p>
          <a:p>
            <a:pPr lvl="1"/>
            <a:r>
              <a:rPr lang="en-US" dirty="0"/>
              <a:t>FS intersects ray with surface</a:t>
            </a:r>
          </a:p>
          <a:p>
            <a:pPr lvl="2"/>
            <a:r>
              <a:rPr lang="en-US" dirty="0"/>
              <a:t>ray origin is the camera position</a:t>
            </a:r>
          </a:p>
          <a:p>
            <a:pPr lvl="2"/>
            <a:r>
              <a:rPr lang="en-US" dirty="0"/>
              <a:t>return background (environment) color if no intersection</a:t>
            </a:r>
          </a:p>
          <a:p>
            <a:pPr lvl="2"/>
            <a:r>
              <a:rPr lang="en-US" dirty="0"/>
              <a:t>return shaded surface color on intersection</a:t>
            </a:r>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4256588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GLSL</a:t>
            </a:r>
          </a:p>
        </p:txBody>
      </p:sp>
      <p:sp>
        <p:nvSpPr>
          <p:cNvPr id="3" name="Content Placeholder 2"/>
          <p:cNvSpPr>
            <a:spLocks noGrp="1"/>
          </p:cNvSpPr>
          <p:nvPr>
            <p:ph idx="1"/>
          </p:nvPr>
        </p:nvSpPr>
        <p:spPr/>
        <p:txBody>
          <a:bodyPr/>
          <a:lstStyle/>
          <a:p>
            <a:r>
              <a:rPr lang="en-US" dirty="0"/>
              <a:t>this is going to be much too complex for a single function</a:t>
            </a:r>
          </a:p>
          <a:p>
            <a:r>
              <a:rPr lang="en-US" dirty="0"/>
              <a:t>you can define GLSL functions</a:t>
            </a:r>
          </a:p>
          <a:p>
            <a:pPr lvl="1"/>
            <a:r>
              <a:rPr lang="en-US" dirty="0"/>
              <a:t>call them from </a:t>
            </a:r>
            <a:r>
              <a:rPr lang="en-US" dirty="0">
                <a:latin typeface="Consolas" panose="020B0609020204030204" pitchFamily="49" charset="0"/>
                <a:cs typeface="Consolas" panose="020B0609020204030204" pitchFamily="49" charset="0"/>
              </a:rPr>
              <a:t>main</a:t>
            </a:r>
            <a:r>
              <a:rPr lang="en-US" dirty="0"/>
              <a:t> or from other functions</a:t>
            </a:r>
          </a:p>
          <a:p>
            <a:pPr lvl="1"/>
            <a:r>
              <a:rPr lang="en-US" dirty="0"/>
              <a:t>parameters can be marked </a:t>
            </a:r>
            <a:r>
              <a:rPr lang="en-US" dirty="0">
                <a:latin typeface="Consolas" panose="020B0609020204030204" pitchFamily="49" charset="0"/>
                <a:cs typeface="Consolas" panose="020B0609020204030204" pitchFamily="49" charset="0"/>
              </a:rPr>
              <a:t>in</a:t>
            </a:r>
            <a:r>
              <a:rPr lang="en-US" dirty="0"/>
              <a:t> (default) or </a:t>
            </a:r>
            <a:r>
              <a:rPr lang="en-US" dirty="0">
                <a:latin typeface="Consolas" panose="020B0609020204030204" pitchFamily="49" charset="0"/>
                <a:cs typeface="Consolas" panose="020B0609020204030204" pitchFamily="49" charset="0"/>
              </a:rPr>
              <a:t>out</a:t>
            </a:r>
            <a:r>
              <a:rPr lang="en-US" dirty="0"/>
              <a:t> (for additional outputs over the single return value)</a:t>
            </a:r>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1704193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ray—quadric intersection</a:t>
            </a:r>
          </a:p>
        </p:txBody>
      </p:sp>
      <p:sp>
        <p:nvSpPr>
          <p:cNvPr id="3" name="Content Placeholder 2"/>
          <p:cNvSpPr>
            <a:spLocks noGrp="1"/>
          </p:cNvSpPr>
          <p:nvPr>
            <p:ph idx="1"/>
          </p:nvPr>
        </p:nvSpPr>
        <p:spPr/>
        <p:txBody>
          <a:bodyPr/>
          <a:lstStyle/>
          <a:p>
            <a:r>
              <a:rPr lang="en-US" dirty="0"/>
              <a:t>function </a:t>
            </a:r>
            <a:r>
              <a:rPr lang="en-US" sz="2400" dirty="0" err="1">
                <a:latin typeface="Consolas" panose="020B0609020204030204" pitchFamily="49" charset="0"/>
                <a:cs typeface="Consolas" panose="020B0609020204030204" pitchFamily="49" charset="0"/>
              </a:rPr>
              <a:t>intersectQuadric</a:t>
            </a:r>
            <a:endParaRPr lang="en-US" sz="2400" dirty="0">
              <a:latin typeface="Consolas" panose="020B0609020204030204" pitchFamily="49" charset="0"/>
              <a:cs typeface="Consolas" panose="020B0609020204030204" pitchFamily="49" charset="0"/>
            </a:endParaRPr>
          </a:p>
          <a:p>
            <a:pPr lvl="1"/>
            <a:r>
              <a:rPr lang="en-US" dirty="0"/>
              <a:t>takes a coefficient matrix </a:t>
            </a:r>
            <a:r>
              <a:rPr lang="en-US" dirty="0">
                <a:latin typeface="Consolas" panose="020B0609020204030204" pitchFamily="49" charset="0"/>
                <a:cs typeface="Consolas" panose="020B0609020204030204" pitchFamily="49" charset="0"/>
              </a:rPr>
              <a:t>A,</a:t>
            </a:r>
          </a:p>
          <a:p>
            <a:pPr lvl="1"/>
            <a:r>
              <a:rPr lang="en-US" dirty="0"/>
              <a:t>ray origin </a:t>
            </a:r>
            <a:r>
              <a:rPr lang="en-US" dirty="0">
                <a:latin typeface="Consolas" panose="020B0609020204030204" pitchFamily="49" charset="0"/>
                <a:cs typeface="Consolas" panose="020B0609020204030204" pitchFamily="49" charset="0"/>
              </a:rPr>
              <a:t>e</a:t>
            </a:r>
            <a:r>
              <a:rPr lang="en-US" dirty="0"/>
              <a:t> (homogeneous </a:t>
            </a:r>
            <a:r>
              <a:rPr lang="en-US" dirty="0">
                <a:latin typeface="Consolas" panose="020B0609020204030204" pitchFamily="49" charset="0"/>
                <a:cs typeface="Consolas" panose="020B0609020204030204" pitchFamily="49" charset="0"/>
              </a:rPr>
              <a:t>vec4</a:t>
            </a:r>
            <a:r>
              <a:rPr lang="en-US" dirty="0"/>
              <a:t>),</a:t>
            </a:r>
          </a:p>
          <a:p>
            <a:pPr lvl="1"/>
            <a:r>
              <a:rPr lang="en-US" dirty="0"/>
              <a:t>ray direction </a:t>
            </a:r>
            <a:r>
              <a:rPr lang="en-US" dirty="0">
                <a:latin typeface="Consolas" panose="020B0609020204030204" pitchFamily="49" charset="0"/>
                <a:cs typeface="Consolas" panose="020B0609020204030204" pitchFamily="49" charset="0"/>
              </a:rPr>
              <a:t>d</a:t>
            </a:r>
            <a:r>
              <a:rPr lang="en-US" dirty="0"/>
              <a:t> (homogeneous </a:t>
            </a:r>
            <a:r>
              <a:rPr lang="en-US" dirty="0">
                <a:latin typeface="Consolas" panose="020B0609020204030204" pitchFamily="49" charset="0"/>
                <a:cs typeface="Consolas" panose="020B0609020204030204" pitchFamily="49" charset="0"/>
              </a:rPr>
              <a:t>vec4</a:t>
            </a:r>
            <a:r>
              <a:rPr lang="en-US" dirty="0"/>
              <a:t>).</a:t>
            </a:r>
          </a:p>
          <a:p>
            <a:pPr lvl="1"/>
            <a:r>
              <a:rPr lang="en-US" dirty="0"/>
              <a:t>Returns ray parameter </a:t>
            </a:r>
            <a:r>
              <a:rPr lang="en-US" dirty="0">
                <a:latin typeface="Consolas" panose="020B0609020204030204" pitchFamily="49" charset="0"/>
                <a:cs typeface="Consolas" panose="020B0609020204030204" pitchFamily="49" charset="0"/>
              </a:rPr>
              <a:t>t</a:t>
            </a:r>
            <a:r>
              <a:rPr lang="en-US" dirty="0"/>
              <a:t> for smallest positive solution</a:t>
            </a:r>
          </a:p>
          <a:p>
            <a:pPr lvl="2"/>
            <a:r>
              <a:rPr lang="en-US" dirty="0"/>
              <a:t>or a negative value if no positive intersection was found</a:t>
            </a:r>
          </a:p>
          <a:p>
            <a:endParaRPr lang="en-US" dirty="0"/>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2990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equation</a:t>
            </a:r>
          </a:p>
        </p:txBody>
      </p:sp>
      <p:sp>
        <p:nvSpPr>
          <p:cNvPr id="3" name="Content Placeholder 2"/>
          <p:cNvSpPr>
            <a:spLocks noGrp="1"/>
          </p:cNvSpPr>
          <p:nvPr>
            <p:ph idx="1"/>
          </p:nvPr>
        </p:nvSpPr>
        <p:spPr/>
        <p:txBody>
          <a:bodyPr/>
          <a:lstStyle/>
          <a:p>
            <a:endParaRPr lang="en-US" dirty="0"/>
          </a:p>
          <a:p>
            <a:endParaRPr lang="en-US" dirty="0"/>
          </a:p>
          <a:p>
            <a:r>
              <a:rPr lang="en-US" dirty="0"/>
              <a:t>compute quadratic coefficients </a:t>
            </a:r>
            <a:r>
              <a:rPr lang="en-US" dirty="0">
                <a:latin typeface="Consolas" panose="020B0609020204030204" pitchFamily="49" charset="0"/>
                <a:cs typeface="Consolas" panose="020B0609020204030204" pitchFamily="49" charset="0"/>
              </a:rPr>
              <a:t>a</a:t>
            </a:r>
            <a:r>
              <a:rPr lang="en-US" dirty="0"/>
              <a:t>, </a:t>
            </a:r>
            <a:r>
              <a:rPr lang="en-US" dirty="0">
                <a:latin typeface="Consolas" panose="020B0609020204030204" pitchFamily="49" charset="0"/>
                <a:cs typeface="Consolas" panose="020B0609020204030204" pitchFamily="49" charset="0"/>
              </a:rPr>
              <a:t>b</a:t>
            </a:r>
            <a:r>
              <a:rPr lang="en-US" dirty="0"/>
              <a:t>, and </a:t>
            </a:r>
            <a:r>
              <a:rPr lang="en-US" dirty="0">
                <a:latin typeface="Consolas" panose="020B0609020204030204" pitchFamily="49" charset="0"/>
                <a:cs typeface="Consolas" panose="020B0609020204030204" pitchFamily="49" charset="0"/>
              </a:rPr>
              <a:t>c</a:t>
            </a:r>
            <a:r>
              <a:rPr lang="en-US" dirty="0"/>
              <a:t>	</a:t>
            </a:r>
          </a:p>
          <a:p>
            <a:r>
              <a:rPr lang="en-US" dirty="0"/>
              <a:t>compute discriminant </a:t>
            </a:r>
            <a:r>
              <a:rPr lang="en-US" dirty="0">
                <a:latin typeface="Consolas" panose="020B0609020204030204" pitchFamily="49" charset="0"/>
                <a:cs typeface="Consolas" panose="020B0609020204030204" pitchFamily="49" charset="0"/>
              </a:rPr>
              <a:t>b*b-4*a*c</a:t>
            </a:r>
          </a:p>
          <a:p>
            <a:pPr lvl="1"/>
            <a:r>
              <a:rPr lang="en-US" dirty="0"/>
              <a:t>if negative, return </a:t>
            </a:r>
            <a:r>
              <a:rPr lang="en-US" dirty="0">
                <a:latin typeface="Consolas" panose="020B0609020204030204" pitchFamily="49" charset="0"/>
                <a:cs typeface="Consolas" panose="020B0609020204030204" pitchFamily="49" charset="0"/>
              </a:rPr>
              <a:t>t=-1</a:t>
            </a:r>
            <a:r>
              <a:rPr lang="en-US" dirty="0"/>
              <a:t> for no intersection</a:t>
            </a:r>
          </a:p>
          <a:p>
            <a:pPr lvl="1"/>
            <a:r>
              <a:rPr lang="en-US" dirty="0"/>
              <a:t>compute </a:t>
            </a:r>
            <a:r>
              <a:rPr lang="en-US" dirty="0">
                <a:latin typeface="Consolas" panose="020B0609020204030204" pitchFamily="49" charset="0"/>
                <a:cs typeface="Consolas" panose="020B0609020204030204" pitchFamily="49" charset="0"/>
              </a:rPr>
              <a:t>t1</a:t>
            </a:r>
            <a:r>
              <a:rPr lang="en-US" dirty="0"/>
              <a:t> and </a:t>
            </a:r>
            <a:r>
              <a:rPr lang="en-US" dirty="0">
                <a:latin typeface="Consolas" panose="020B0609020204030204" pitchFamily="49" charset="0"/>
                <a:cs typeface="Consolas" panose="020B0609020204030204" pitchFamily="49" charset="0"/>
              </a:rPr>
              <a:t>t2</a:t>
            </a:r>
            <a:r>
              <a:rPr lang="en-US" dirty="0"/>
              <a:t> as</a:t>
            </a:r>
          </a:p>
          <a:p>
            <a:pPr marL="457200" lvl="1" indent="0">
              <a:buNone/>
            </a:pPr>
            <a:r>
              <a:rPr lang="hu-HU" dirty="0"/>
              <a:t>     </a:t>
            </a:r>
            <a:r>
              <a:rPr lang="en-US" dirty="0">
                <a:latin typeface="Consolas" panose="020B0609020204030204" pitchFamily="49" charset="0"/>
                <a:cs typeface="Consolas" panose="020B0609020204030204" pitchFamily="49" charset="0"/>
              </a:rPr>
              <a:t>(–b +- </a:t>
            </a:r>
            <a:r>
              <a:rPr lang="en-US" dirty="0" err="1">
                <a:latin typeface="Consolas" panose="020B0609020204030204" pitchFamily="49" charset="0"/>
                <a:cs typeface="Consolas" panose="020B0609020204030204" pitchFamily="49" charset="0"/>
              </a:rPr>
              <a:t>sqrt</a:t>
            </a:r>
            <a:r>
              <a:rPr lang="en-US" dirty="0">
                <a:latin typeface="Consolas" panose="020B0609020204030204" pitchFamily="49" charset="0"/>
                <a:cs typeface="Consolas" panose="020B0609020204030204" pitchFamily="49" charset="0"/>
              </a:rPr>
              <a:t>(</a:t>
            </a:r>
            <a:r>
              <a:rPr lang="hu-HU" dirty="0" err="1">
                <a:latin typeface="Consolas" panose="020B0609020204030204" pitchFamily="49" charset="0"/>
                <a:cs typeface="Consolas" panose="020B0609020204030204" pitchFamily="49" charset="0"/>
              </a:rPr>
              <a:t>discriminant</a:t>
            </a:r>
            <a:r>
              <a:rPr lang="en-US" dirty="0">
                <a:latin typeface="Consolas" panose="020B0609020204030204" pitchFamily="49" charset="0"/>
                <a:cs typeface="Consolas" panose="020B0609020204030204" pitchFamily="49" charset="0"/>
              </a:rPr>
              <a:t>)) / (2*a)</a:t>
            </a:r>
          </a:p>
          <a:p>
            <a:pPr lvl="1"/>
            <a:r>
              <a:rPr lang="en-US" dirty="0"/>
              <a:t>return lesser positive of </a:t>
            </a:r>
            <a:r>
              <a:rPr lang="en-US" dirty="0">
                <a:latin typeface="Consolas" panose="020B0609020204030204" pitchFamily="49" charset="0"/>
                <a:cs typeface="Consolas" panose="020B0609020204030204" pitchFamily="49" charset="0"/>
              </a:rPr>
              <a:t>t1</a:t>
            </a:r>
            <a:r>
              <a:rPr lang="en-US" dirty="0"/>
              <a:t> and </a:t>
            </a:r>
            <a:r>
              <a:rPr lang="en-US" dirty="0">
                <a:latin typeface="Consolas" panose="020B0609020204030204" pitchFamily="49" charset="0"/>
                <a:cs typeface="Consolas" panose="020B0609020204030204" pitchFamily="49" charset="0"/>
              </a:rPr>
              <a:t>t2</a:t>
            </a:r>
            <a:endParaRPr lang="en-US" dirty="0"/>
          </a:p>
          <a:p>
            <a:pPr lvl="2"/>
            <a:r>
              <a:rPr lang="en-US" dirty="0"/>
              <a:t>or either one, if both are negative</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67001" y="1828801"/>
            <a:ext cx="2072321" cy="310939"/>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400801" y="1600200"/>
            <a:ext cx="2983191" cy="698698"/>
          </a:xfrm>
          <a:prstGeom prst="rect">
            <a:avLst/>
          </a:prstGeom>
        </p:spPr>
      </p:pic>
      <p:sp>
        <p:nvSpPr>
          <p:cNvPr id="6" name="Rectangle 5"/>
          <p:cNvSpPr/>
          <p:nvPr/>
        </p:nvSpPr>
        <p:spPr>
          <a:xfrm>
            <a:off x="2422072" y="5948363"/>
            <a:ext cx="5867400" cy="457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return (t1&lt;0.0)?t2:((t2&lt;0.0)?t1:min(t1, t2));</a:t>
            </a:r>
            <a:endParaRPr lang="en-US" sz="1600" dirty="0">
              <a:solidFill>
                <a:schemeClr val="tx1"/>
              </a:solidFill>
              <a:latin typeface="Times New Roman" panose="02020603050405020304" pitchFamily="18" charset="0"/>
              <a:ea typeface="Times New Roman" panose="02020603050405020304" pitchFamily="18" charset="0"/>
            </a:endParaRPr>
          </a:p>
        </p:txBody>
      </p:sp>
      <p:grpSp>
        <p:nvGrpSpPr>
          <p:cNvPr id="5" name="Group 4"/>
          <p:cNvGrpSpPr/>
          <p:nvPr/>
        </p:nvGrpSpPr>
        <p:grpSpPr>
          <a:xfrm>
            <a:off x="7569801" y="2581715"/>
            <a:ext cx="4227592" cy="844334"/>
            <a:chOff x="148465" y="3839014"/>
            <a:chExt cx="9029191" cy="1803309"/>
          </a:xfrm>
        </p:grpSpPr>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17477" y="3839014"/>
              <a:ext cx="6860179" cy="573104"/>
            </a:xfrm>
            <a:prstGeom prst="rect">
              <a:avLst/>
            </a:prstGeom>
          </p:spPr>
        </p:pic>
        <p:sp>
          <p:nvSpPr>
            <p:cNvPr id="8" name="Rectangle 7"/>
            <p:cNvSpPr/>
            <p:nvPr/>
          </p:nvSpPr>
          <p:spPr>
            <a:xfrm>
              <a:off x="148465" y="4656205"/>
              <a:ext cx="4251429" cy="9861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onsolas" panose="020B0609020204030204" pitchFamily="49" charset="0"/>
                  <a:cs typeface="Consolas" panose="020B0609020204030204" pitchFamily="49" charset="0"/>
                </a:rPr>
                <a:t>dot</a:t>
              </a:r>
              <a:r>
                <a:rPr lang="en-US" dirty="0">
                  <a:solidFill>
                    <a:schemeClr val="tx1"/>
                  </a:solidFill>
                  <a:latin typeface="Consolas" panose="020B0609020204030204" pitchFamily="49" charset="0"/>
                  <a:cs typeface="Consolas" panose="020B0609020204030204" pitchFamily="49" charset="0"/>
                </a:rPr>
                <a:t>(d * A, d)</a:t>
              </a:r>
            </a:p>
          </p:txBody>
        </p:sp>
        <p:sp>
          <p:nvSpPr>
            <p:cNvPr id="9" name="Left Brace 8"/>
            <p:cNvSpPr/>
            <p:nvPr/>
          </p:nvSpPr>
          <p:spPr>
            <a:xfrm rot="16200000">
              <a:off x="2575937" y="3976427"/>
              <a:ext cx="227056" cy="959125"/>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TextBox 10"/>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160695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ray intersection in </a:t>
            </a:r>
            <a:r>
              <a:rPr lang="en-US" sz="4000" dirty="0">
                <a:latin typeface="Consolas" panose="020B0609020204030204" pitchFamily="49" charset="0"/>
                <a:ea typeface="+mn-ea"/>
                <a:cs typeface="Consolas" panose="020B0609020204030204" pitchFamily="49" charset="0"/>
              </a:rPr>
              <a:t>main</a:t>
            </a:r>
            <a:endParaRPr lang="en-US" sz="2400" dirty="0">
              <a:latin typeface="Consolas" panose="020B0609020204030204" pitchFamily="49" charset="0"/>
              <a:ea typeface="+mn-ea"/>
              <a:cs typeface="Consolas" panose="020B0609020204030204" pitchFamily="49" charset="0"/>
            </a:endParaRPr>
          </a:p>
        </p:txBody>
      </p:sp>
      <p:sp>
        <p:nvSpPr>
          <p:cNvPr id="3" name="Content Placeholder 2"/>
          <p:cNvSpPr>
            <a:spLocks noGrp="1"/>
          </p:cNvSpPr>
          <p:nvPr>
            <p:ph idx="1"/>
          </p:nvPr>
        </p:nvSpPr>
        <p:spPr/>
        <p:txBody>
          <a:bodyPr>
            <a:noAutofit/>
          </a:bodyPr>
          <a:lstStyle/>
          <a:p>
            <a:r>
              <a:rPr lang="en-US" dirty="0"/>
              <a:t>function </a:t>
            </a:r>
            <a:r>
              <a:rPr lang="en-US" sz="2400" dirty="0">
                <a:latin typeface="Consolas" panose="020B0609020204030204" pitchFamily="49" charset="0"/>
                <a:cs typeface="Consolas" panose="020B0609020204030204" pitchFamily="49" charset="0"/>
              </a:rPr>
              <a:t>main</a:t>
            </a:r>
            <a:r>
              <a:rPr lang="en-US" dirty="0"/>
              <a:t> (the FS entry point)</a:t>
            </a:r>
          </a:p>
          <a:p>
            <a:pPr lvl="1"/>
            <a:r>
              <a:rPr lang="en-US" dirty="0"/>
              <a:t>compose </a:t>
            </a:r>
            <a:r>
              <a:rPr lang="en-US" dirty="0">
                <a:latin typeface="Consolas" panose="020B0609020204030204" pitchFamily="49" charset="0"/>
                <a:cs typeface="Consolas" panose="020B0609020204030204" pitchFamily="49" charset="0"/>
              </a:rPr>
              <a:t>vec4 e</a:t>
            </a:r>
            <a:r>
              <a:rPr lang="en-US" dirty="0"/>
              <a:t> and </a:t>
            </a:r>
            <a:r>
              <a:rPr lang="en-US" dirty="0">
                <a:latin typeface="Consolas" panose="020B0609020204030204" pitchFamily="49" charset="0"/>
                <a:cs typeface="Consolas" panose="020B0609020204030204" pitchFamily="49" charset="0"/>
              </a:rPr>
              <a:t>vec4 d</a:t>
            </a:r>
          </a:p>
          <a:p>
            <a:pPr lvl="1"/>
            <a:r>
              <a:rPr lang="en-US" dirty="0"/>
              <a:t>call </a:t>
            </a:r>
            <a:r>
              <a:rPr lang="hu-HU" dirty="0">
                <a:latin typeface="Consolas" panose="020B0609020204030204" pitchFamily="49" charset="0"/>
                <a:cs typeface="Consolas" panose="020B0609020204030204" pitchFamily="49" charset="0"/>
              </a:rPr>
              <a:t>intersectQuadric</a:t>
            </a:r>
            <a:endParaRPr lang="en-US" dirty="0">
              <a:latin typeface="Consolas" panose="020B0609020204030204" pitchFamily="49" charset="0"/>
              <a:cs typeface="Consolas" panose="020B0609020204030204" pitchFamily="49" charset="0"/>
            </a:endParaRPr>
          </a:p>
          <a:p>
            <a:pPr lvl="2"/>
            <a:r>
              <a:rPr lang="en-US" dirty="0"/>
              <a:t>the coefficient matrix passed can be a constant</a:t>
            </a:r>
          </a:p>
          <a:p>
            <a:pPr lvl="1"/>
            <a:endParaRPr lang="en-US" dirty="0">
              <a:latin typeface="Consolas" panose="020B0609020204030204" pitchFamily="49" charset="0"/>
              <a:cs typeface="Consolas" panose="020B0609020204030204" pitchFamily="49" charset="0"/>
            </a:endParaRPr>
          </a:p>
        </p:txBody>
      </p:sp>
      <p:sp>
        <p:nvSpPr>
          <p:cNvPr id="8" name="TextBox 7"/>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
        <p:nvSpPr>
          <p:cNvPr id="6" name="Rectangle 5"/>
          <p:cNvSpPr/>
          <p:nvPr/>
        </p:nvSpPr>
        <p:spPr>
          <a:xfrm>
            <a:off x="2533997" y="3580014"/>
            <a:ext cx="7391400" cy="12954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dirty="0">
                <a:solidFill>
                  <a:schemeClr val="tx1"/>
                </a:solidFill>
                <a:latin typeface="Consolas" panose="020B0609020204030204" pitchFamily="49" charset="0"/>
                <a:ea typeface="Times New Roman" panose="02020603050405020304" pitchFamily="18" charset="0"/>
              </a:rPr>
              <a:t>mat4 A = mat4(</a:t>
            </a:r>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1, 0, 0, 0,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0, 1, 0, 0,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0, 0, 1, 0,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0, -9	);</a:t>
            </a:r>
            <a:endParaRPr lang="en-US" sz="1600" dirty="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98167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fragment color in </a:t>
            </a:r>
            <a:r>
              <a:rPr lang="en-US" sz="4000" dirty="0">
                <a:latin typeface="Consolas" panose="020B0609020204030204" pitchFamily="49" charset="0"/>
                <a:ea typeface="+mn-ea"/>
                <a:cs typeface="Consolas" panose="020B0609020204030204" pitchFamily="49" charset="0"/>
              </a:rPr>
              <a:t>main</a:t>
            </a:r>
            <a:endParaRPr lang="en-US" sz="2400" dirty="0">
              <a:latin typeface="Consolas" panose="020B0609020204030204" pitchFamily="49" charset="0"/>
              <a:ea typeface="+mn-ea"/>
              <a:cs typeface="Consolas" panose="020B0609020204030204" pitchFamily="49" charset="0"/>
            </a:endParaRPr>
          </a:p>
        </p:txBody>
      </p:sp>
      <p:sp>
        <p:nvSpPr>
          <p:cNvPr id="3" name="Content Placeholder 2"/>
          <p:cNvSpPr>
            <a:spLocks noGrp="1"/>
          </p:cNvSpPr>
          <p:nvPr>
            <p:ph idx="1"/>
          </p:nvPr>
        </p:nvSpPr>
        <p:spPr/>
        <p:txBody>
          <a:bodyPr>
            <a:noAutofit/>
          </a:bodyPr>
          <a:lstStyle/>
          <a:p>
            <a:r>
              <a:rPr lang="en-US" dirty="0"/>
              <a:t>depending on the return value of </a:t>
            </a:r>
            <a:r>
              <a:rPr lang="hu-HU" dirty="0" err="1">
                <a:latin typeface="Consolas" panose="020B0609020204030204" pitchFamily="49" charset="0"/>
                <a:cs typeface="Consolas" panose="020B0609020204030204" pitchFamily="49" charset="0"/>
              </a:rPr>
              <a:t>intersectQuadric</a:t>
            </a:r>
            <a:endParaRPr lang="en-US" dirty="0">
              <a:latin typeface="Consolas" panose="020B0609020204030204" pitchFamily="49" charset="0"/>
              <a:cs typeface="Consolas" panose="020B0609020204030204" pitchFamily="49" charset="0"/>
            </a:endParaRPr>
          </a:p>
          <a:p>
            <a:pPr lvl="1"/>
            <a:r>
              <a:rPr lang="en-US" dirty="0"/>
              <a:t>on</a:t>
            </a:r>
            <a:r>
              <a:rPr lang="hu-HU" dirty="0"/>
              <a:t> no </a:t>
            </a:r>
            <a:r>
              <a:rPr lang="hu-HU" dirty="0" err="1"/>
              <a:t>intersection</a:t>
            </a:r>
            <a:r>
              <a:rPr lang="hu-HU" dirty="0"/>
              <a:t> (t</a:t>
            </a:r>
            <a:r>
              <a:rPr lang="en-US" dirty="0"/>
              <a:t>&lt;0</a:t>
            </a:r>
            <a:r>
              <a:rPr lang="hu-HU" dirty="0"/>
              <a:t>)</a:t>
            </a:r>
            <a:r>
              <a:rPr lang="en-US" dirty="0"/>
              <a:t>, set fragment color to background color</a:t>
            </a:r>
          </a:p>
          <a:p>
            <a:pPr lvl="1"/>
            <a:r>
              <a:rPr lang="en-US" dirty="0"/>
              <a:t>on</a:t>
            </a:r>
            <a:r>
              <a:rPr lang="hu-HU" dirty="0"/>
              <a:t> </a:t>
            </a:r>
            <a:r>
              <a:rPr lang="hu-HU" dirty="0" err="1"/>
              <a:t>intersection</a:t>
            </a:r>
            <a:r>
              <a:rPr lang="en-US" dirty="0"/>
              <a:t> (t&gt;0)</a:t>
            </a:r>
            <a:endParaRPr lang="en-US" dirty="0">
              <a:latin typeface="Consolas" panose="020B0609020204030204" pitchFamily="49" charset="0"/>
              <a:cs typeface="Consolas" panose="020B0609020204030204" pitchFamily="49" charset="0"/>
            </a:endParaRPr>
          </a:p>
          <a:p>
            <a:pPr lvl="2"/>
            <a:r>
              <a:rPr lang="en-US" dirty="0"/>
              <a:t>set fragment color </a:t>
            </a:r>
            <a:r>
              <a:rPr lang="en-US" b="1" dirty="0">
                <a:solidFill>
                  <a:srgbClr val="0000FF"/>
                </a:solidFill>
              </a:rPr>
              <a:t>solid blue</a:t>
            </a:r>
          </a:p>
          <a:p>
            <a:pPr marL="1371600" lvl="3" indent="0">
              <a:buNone/>
            </a:pPr>
            <a:endParaRPr lang="en-US" dirty="0"/>
          </a:p>
          <a:p>
            <a:pPr lvl="2"/>
            <a:r>
              <a:rPr lang="en-US" dirty="0"/>
              <a:t>alternatively: compute ray hit position and return it as color</a:t>
            </a:r>
          </a:p>
          <a:p>
            <a:pPr lvl="3"/>
            <a:endParaRPr lang="en-US" dirty="0"/>
          </a:p>
          <a:p>
            <a:pPr lvl="3"/>
            <a:endParaRPr lang="en-US" dirty="0"/>
          </a:p>
          <a:p>
            <a:pPr lvl="3"/>
            <a:endParaRPr lang="en-US" dirty="0"/>
          </a:p>
          <a:p>
            <a:pPr lvl="3"/>
            <a:endParaRPr lang="en-US" dirty="0"/>
          </a:p>
          <a:p>
            <a:pPr lvl="2"/>
            <a:r>
              <a:rPr lang="en-US" dirty="0"/>
              <a:t>accidentally, identical to the normal for an origin-centered sphere</a:t>
            </a:r>
          </a:p>
        </p:txBody>
      </p:sp>
      <p:sp>
        <p:nvSpPr>
          <p:cNvPr id="7" name="Rectangle 6"/>
          <p:cNvSpPr/>
          <p:nvPr/>
        </p:nvSpPr>
        <p:spPr>
          <a:xfrm>
            <a:off x="2103120" y="4109655"/>
            <a:ext cx="6109855" cy="11113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vec4 hit = e + d * t;</a:t>
            </a:r>
          </a:p>
          <a:p>
            <a:r>
              <a:rPr lang="en-US" dirty="0" err="1">
                <a:solidFill>
                  <a:schemeClr val="tx1"/>
                </a:solidFill>
                <a:latin typeface="Consolas" panose="020B0609020204030204" pitchFamily="49" charset="0"/>
                <a:ea typeface="Times New Roman" panose="02020603050405020304" pitchFamily="18" charset="0"/>
              </a:rPr>
              <a:t>fragmentColor.rgb</a:t>
            </a:r>
            <a:r>
              <a:rPr lang="en-US" dirty="0">
                <a:solidFill>
                  <a:schemeClr val="tx1"/>
                </a:solidFill>
                <a:latin typeface="Consolas" panose="020B0609020204030204" pitchFamily="49" charset="0"/>
                <a:ea typeface="Times New Roman" panose="02020603050405020304" pitchFamily="18" charset="0"/>
              </a:rPr>
              <a:t> = normalize(</a:t>
            </a:r>
            <a:r>
              <a:rPr lang="en-US" dirty="0" err="1">
                <a:solidFill>
                  <a:schemeClr val="tx1"/>
                </a:solidFill>
                <a:latin typeface="Consolas" panose="020B0609020204030204" pitchFamily="49" charset="0"/>
                <a:ea typeface="Times New Roman" panose="02020603050405020304" pitchFamily="18" charset="0"/>
              </a:rPr>
              <a:t>hit.xyz</a:t>
            </a:r>
            <a:r>
              <a:rPr lang="en-US" dirty="0">
                <a:solidFill>
                  <a:schemeClr val="tx1"/>
                </a:solidFill>
                <a:latin typeface="Consolas" panose="020B0609020204030204" pitchFamily="49" charset="0"/>
                <a:ea typeface="Times New Roman" panose="02020603050405020304" pitchFamily="18" charset="0"/>
              </a:rPr>
              <a:t>);</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8" name="TextBox 7"/>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455285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result</a:t>
            </a:r>
          </a:p>
        </p:txBody>
      </p:sp>
      <p:sp>
        <p:nvSpPr>
          <p:cNvPr id="3" name="Content Placeholder 2"/>
          <p:cNvSpPr>
            <a:spLocks noGrp="1"/>
          </p:cNvSpPr>
          <p:nvPr>
            <p:ph idx="1"/>
          </p:nvPr>
        </p:nvSpPr>
        <p:spPr/>
        <p:txBody>
          <a:bodyPr/>
          <a:lstStyle/>
          <a:p>
            <a:r>
              <a:rPr lang="en-US" dirty="0"/>
              <a:t>a false-colored sphere before the environment background</a:t>
            </a:r>
          </a:p>
          <a:p>
            <a:endParaRPr lang="en-US" dirty="0"/>
          </a:p>
          <a:p>
            <a:endParaRPr lang="en-US" dirty="0"/>
          </a:p>
          <a:p>
            <a:r>
              <a:rPr lang="en-US" dirty="0"/>
              <a:t>remove any other game objects</a:t>
            </a:r>
          </a:p>
          <a:p>
            <a:pPr lvl="1"/>
            <a:r>
              <a:rPr lang="en-US" dirty="0"/>
              <a:t>or [ADVANCED OPTION] compose ray-cast and incrementally rendered scenes by giving quad fragments a depth</a:t>
            </a:r>
          </a:p>
        </p:txBody>
      </p:sp>
      <p:sp>
        <p:nvSpPr>
          <p:cNvPr id="4" name="Rectangle 3"/>
          <p:cNvSpPr/>
          <p:nvPr/>
        </p:nvSpPr>
        <p:spPr>
          <a:xfrm>
            <a:off x="1194954" y="5224549"/>
            <a:ext cx="7391400" cy="838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dirty="0">
                <a:solidFill>
                  <a:schemeClr val="tx1"/>
                </a:solidFill>
                <a:latin typeface="Consolas" panose="020B0609020204030204" pitchFamily="49" charset="0"/>
                <a:ea typeface="Times New Roman" panose="02020603050405020304" pitchFamily="18" charset="0"/>
              </a:rPr>
              <a:t>vec4 ndcHit = hit * camera.viewProjMatrix;</a:t>
            </a:r>
          </a:p>
          <a:p>
            <a:r>
              <a:rPr lang="pl-PL" dirty="0">
                <a:solidFill>
                  <a:schemeClr val="tx1"/>
                </a:solidFill>
                <a:latin typeface="Consolas" panose="020B0609020204030204" pitchFamily="49" charset="0"/>
                <a:ea typeface="Times New Roman" panose="02020603050405020304" pitchFamily="18" charset="0"/>
              </a:rPr>
              <a:t>gl_FragDepth = ndcHit.z / ndcHit.w * 0.5 + 0.5;</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5" name="TextBox 4"/>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
        <p:nvSpPr>
          <p:cNvPr id="6" name="TextBox 5"/>
          <p:cNvSpPr txBox="1"/>
          <p:nvPr/>
        </p:nvSpPr>
        <p:spPr>
          <a:xfrm>
            <a:off x="9235440" y="5029200"/>
            <a:ext cx="2956560" cy="1477328"/>
          </a:xfrm>
          <a:prstGeom prst="rect">
            <a:avLst/>
          </a:prstGeom>
          <a:noFill/>
        </p:spPr>
        <p:txBody>
          <a:bodyPr wrap="square" rtlCol="0">
            <a:spAutoFit/>
          </a:bodyPr>
          <a:lstStyle/>
          <a:p>
            <a:r>
              <a:rPr lang="en-US" dirty="0">
                <a:solidFill>
                  <a:srgbClr val="FF0000"/>
                </a:solidFill>
                <a:latin typeface="Whipsmart" panose="020B0502030203050204" pitchFamily="34" charset="0"/>
              </a:rPr>
              <a:t>the mapping of fragment depth to hardware depth values is configurable via </a:t>
            </a:r>
            <a:r>
              <a:rPr lang="en-US" dirty="0" err="1">
                <a:solidFill>
                  <a:srgbClr val="FF0000"/>
                </a:solidFill>
                <a:latin typeface="Consolas" panose="020B0609020204030204" pitchFamily="49" charset="0"/>
              </a:rPr>
              <a:t>gl.depthRange</a:t>
            </a:r>
            <a:r>
              <a:rPr lang="en-US" dirty="0">
                <a:solidFill>
                  <a:srgbClr val="FF0000"/>
                </a:solidFill>
                <a:latin typeface="Consolas" panose="020B0609020204030204" pitchFamily="49" charset="0"/>
              </a:rPr>
              <a:t>()</a:t>
            </a:r>
            <a:r>
              <a:rPr lang="en-US" dirty="0">
                <a:solidFill>
                  <a:srgbClr val="FF0000"/>
                </a:solidFill>
                <a:latin typeface="Whipsmart" panose="020B0502030203050204" pitchFamily="34" charset="0"/>
              </a:rPr>
              <a:t>, and this happens to be the default</a:t>
            </a:r>
          </a:p>
        </p:txBody>
      </p:sp>
      <p:cxnSp>
        <p:nvCxnSpPr>
          <p:cNvPr id="8" name="Straight Arrow Connector 7"/>
          <p:cNvCxnSpPr>
            <a:stCxn id="6" idx="1"/>
          </p:cNvCxnSpPr>
          <p:nvPr/>
        </p:nvCxnSpPr>
        <p:spPr>
          <a:xfrm flipH="1" flipV="1">
            <a:off x="7284720" y="5760720"/>
            <a:ext cx="1950720" cy="714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24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a:t>
            </a:r>
          </a:p>
        </p:txBody>
      </p:sp>
      <p:sp>
        <p:nvSpPr>
          <p:cNvPr id="3" name="Content Placeholder 2"/>
          <p:cNvSpPr>
            <a:spLocks noGrp="1"/>
          </p:cNvSpPr>
          <p:nvPr>
            <p:ph idx="1"/>
          </p:nvPr>
        </p:nvSpPr>
        <p:spPr/>
        <p:txBody>
          <a:bodyPr>
            <a:noAutofit/>
          </a:bodyPr>
          <a:lstStyle/>
          <a:p>
            <a:r>
              <a:rPr lang="en-US" dirty="0"/>
              <a:t>shading</a:t>
            </a:r>
          </a:p>
          <a:p>
            <a:pPr lvl="1"/>
            <a:r>
              <a:rPr lang="en-US" dirty="0"/>
              <a:t>use procedural solid texturing based on the hit position</a:t>
            </a:r>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00FF"/>
                </a:solidFill>
                <a:latin typeface="Whipsmart" panose="020B0502030203050204" pitchFamily="34" charset="0"/>
              </a:rPr>
              <a:t>!</a:t>
            </a:r>
          </a:p>
        </p:txBody>
      </p:sp>
    </p:spTree>
    <p:extLst>
      <p:ext uri="{BB962C8B-B14F-4D97-AF65-F5344CB8AC3E}">
        <p14:creationId xmlns:p14="http://schemas.microsoft.com/office/powerpoint/2010/main" val="21375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Metaballs</a:t>
            </a:r>
            <a:endParaRPr lang="en-US" dirty="0"/>
          </a:p>
        </p:txBody>
      </p:sp>
      <p:sp>
        <p:nvSpPr>
          <p:cNvPr id="3" name="Content Placeholder 2"/>
          <p:cNvSpPr>
            <a:spLocks noGrp="1"/>
          </p:cNvSpPr>
          <p:nvPr>
            <p:ph idx="1"/>
          </p:nvPr>
        </p:nvSpPr>
        <p:spPr/>
        <p:txBody>
          <a:bodyPr/>
          <a:lstStyle/>
          <a:p>
            <a:r>
              <a:rPr lang="hu-HU" dirty="0"/>
              <a:t>What equation is this?</a:t>
            </a:r>
            <a:endParaRPr lang="en-US" dirty="0"/>
          </a:p>
          <a:p>
            <a:endParaRPr lang="en-US" dirty="0"/>
          </a:p>
          <a:p>
            <a:endParaRPr lang="en-US" dirty="0"/>
          </a:p>
          <a:p>
            <a:endParaRPr lang="en-US" dirty="0"/>
          </a:p>
          <a:p>
            <a:r>
              <a:rPr lang="en-US" dirty="0"/>
              <a:t>What about a sum of these?</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73134" y="2536153"/>
            <a:ext cx="1860759" cy="823685"/>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75928" y="4571808"/>
            <a:ext cx="2436912" cy="872765"/>
          </a:xfrm>
          <a:prstGeom prst="rect">
            <a:avLst/>
          </a:prstGeom>
        </p:spPr>
      </p:pic>
      <p:pic>
        <p:nvPicPr>
          <p:cNvPr id="4098" name="Picture 2" descr="http://www4b.wolframalpha.com/Calculate/MSP/MSP152721i84de44d350hbg0000473371d45ihcga78?MSPStoreType=image/gif&amp;s=53&amp;w=300.&amp;h=230.&amp;cdf=MeshControl&amp;cdf=RangeContro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1782" y="1279320"/>
            <a:ext cx="28575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4b.wolframalpha.com/Calculate/MSP/MSP2190210a68237f2cb0cc000018ai196ig380f074?MSPStoreType=image/gif&amp;s=59&amp;w=300.&amp;h=232.&amp;cdf=MeshControl&amp;cdf=RangeContro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7312" y="4369014"/>
            <a:ext cx="28575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5b.wolframalpha.com/Calculate/MSP/MSP7471ecc288d7d64d12800002a05h6ahdhg25di0?MSPStoreType=image/gif&amp;s=27&amp;w=300.&amp;h=245.&amp;cdf=MeshControl&amp;cdf=RangeContr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4812" y="4322351"/>
            <a:ext cx="2857500" cy="233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fade">
                                      <p:cBhvr>
                                        <p:cTn id="2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with </a:t>
            </a:r>
            <a:r>
              <a:rPr lang="en-US" dirty="0" err="1"/>
              <a:t>metaballs</a:t>
            </a:r>
            <a:endParaRPr lang="en-US" dirty="0"/>
          </a:p>
        </p:txBody>
      </p:sp>
      <p:pic>
        <p:nvPicPr>
          <p:cNvPr id="4" name="Edit #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962" y="1690689"/>
            <a:ext cx="7740076" cy="4360606"/>
          </a:xfrm>
          <a:prstGeom prst="rect">
            <a:avLst/>
          </a:prstGeom>
        </p:spPr>
      </p:pic>
    </p:spTree>
    <p:extLst>
      <p:ext uri="{BB962C8B-B14F-4D97-AF65-F5344CB8AC3E}">
        <p14:creationId xmlns:p14="http://schemas.microsoft.com/office/powerpoint/2010/main" val="1275217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recognize this?</a:t>
            </a:r>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5130" y="2231531"/>
            <a:ext cx="2946043" cy="532903"/>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25131" y="3305278"/>
            <a:ext cx="9632451" cy="536255"/>
          </a:xfrm>
          <a:prstGeom prst="rect">
            <a:avLst/>
          </a:prstGeom>
        </p:spPr>
      </p:pic>
      <p:sp>
        <p:nvSpPr>
          <p:cNvPr id="9" name="Heart 8"/>
          <p:cNvSpPr/>
          <p:nvPr/>
        </p:nvSpPr>
        <p:spPr>
          <a:xfrm>
            <a:off x="3867665" y="3929449"/>
            <a:ext cx="3249827" cy="2693773"/>
          </a:xfrm>
          <a:prstGeom prst="hear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Surface normal of implicit surface</a:t>
            </a:r>
            <a:endParaRPr lang="en-US" dirty="0"/>
          </a:p>
        </p:txBody>
      </p:sp>
      <p:pic>
        <p:nvPicPr>
          <p:cNvPr id="5122" name="Picture 2" descr="http://www5b.wolframalpha.com/Calculate/MSP/MSP1171ai282i9667g589b000044abba4e9bhi830e?MSPStoreType=image/gif&amp;s=63&amp;w=300.&amp;h=293.&amp;cdf=Range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05" y="1690001"/>
            <a:ext cx="3355743" cy="32774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5b.wolframalpha.com/Calculate/MSP/MSP2311ai282gfd1aa6fdh00000dd3f156i68ce5i6?MSPStoreType=image/gif&amp;s=63&amp;w=300.&amp;h=245.&amp;cdf=MeshControl&amp;cdf=RangeContr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875" y="1924493"/>
            <a:ext cx="3726060" cy="30429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8980634" y="3594717"/>
            <a:ext cx="255639" cy="3637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147268" y="3225827"/>
            <a:ext cx="206477" cy="20647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915697" y="5453369"/>
            <a:ext cx="4587880" cy="635902"/>
          </a:xfrm>
          <a:prstGeom prst="rect">
            <a:avLst/>
          </a:prstGeom>
        </p:spPr>
      </p:pic>
    </p:spTree>
    <p:extLst>
      <p:ext uri="{BB962C8B-B14F-4D97-AF65-F5344CB8AC3E}">
        <p14:creationId xmlns:p14="http://schemas.microsoft.com/office/powerpoint/2010/main" val="230735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18 -2.96296E-6 C 0.00555 0.02778 0.00798 0.04584 0.01163 0.07408 C 0.01336 0.09584 0.01788 0.10417 0.02725 0.13172 " pathEditMode="relative" rAng="0" ptsTypes="AAA">
                                      <p:cBhvr>
                                        <p:cTn id="6" dur="2000" fill="hold"/>
                                        <p:tgtEl>
                                          <p:spTgt spid="6"/>
                                        </p:tgtEl>
                                        <p:attrNameLst>
                                          <p:attrName>ppt_x</p:attrName>
                                          <p:attrName>ppt_y</p:attrName>
                                        </p:attrNameLst>
                                      </p:cBhvr>
                                      <p:rCtr x="1372" y="657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a:defRPr/>
            </a:pPr>
            <a:r>
              <a:rPr lang="en-US" dirty="0"/>
              <a:t>Sphere normal as gradient</a:t>
            </a:r>
            <a:endParaRPr lang="hu-HU" dirty="0"/>
          </a:p>
        </p:txBody>
      </p:sp>
      <p:sp>
        <p:nvSpPr>
          <p:cNvPr id="31764" name="Ellipszis 49"/>
          <p:cNvSpPr>
            <a:spLocks noChangeArrowheads="1"/>
          </p:cNvSpPr>
          <p:nvPr/>
        </p:nvSpPr>
        <p:spPr bwMode="auto">
          <a:xfrm>
            <a:off x="8540407" y="579609"/>
            <a:ext cx="2142758" cy="2142758"/>
          </a:xfrm>
          <a:prstGeom prst="ellipse">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sz="1800"/>
          </a:p>
        </p:txBody>
      </p:sp>
      <p:sp>
        <p:nvSpPr>
          <p:cNvPr id="31765" name="Ellipszis 50"/>
          <p:cNvSpPr>
            <a:spLocks noChangeArrowheads="1"/>
          </p:cNvSpPr>
          <p:nvPr/>
        </p:nvSpPr>
        <p:spPr bwMode="auto">
          <a:xfrm>
            <a:off x="9500994" y="1540351"/>
            <a:ext cx="214985" cy="214985"/>
          </a:xfrm>
          <a:prstGeom prst="ellipse">
            <a:avLst/>
          </a:prstGeom>
          <a:solidFill>
            <a:srgbClr val="FF0000"/>
          </a:solidFill>
          <a:ln w="12700" algn="ctr">
            <a:solidFill>
              <a:schemeClr val="tx1"/>
            </a:solidFill>
            <a:round/>
            <a:headEnd/>
            <a:tailEnd/>
          </a:ln>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sz="1800"/>
          </a:p>
        </p:txBody>
      </p:sp>
      <p:cxnSp>
        <p:nvCxnSpPr>
          <p:cNvPr id="31766" name="Egyenes összekötő 52"/>
          <p:cNvCxnSpPr>
            <a:cxnSpLocks noChangeShapeType="1"/>
            <a:stCxn id="31765" idx="7"/>
            <a:endCxn id="31764" idx="7"/>
          </p:cNvCxnSpPr>
          <p:nvPr/>
        </p:nvCxnSpPr>
        <p:spPr bwMode="auto">
          <a:xfrm flipV="1">
            <a:off x="9684495" y="893409"/>
            <a:ext cx="684870" cy="678426"/>
          </a:xfrm>
          <a:prstGeom prst="line">
            <a:avLst/>
          </a:prstGeom>
          <a:noFill/>
          <a:ln w="38100" algn="ctr">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955528" y="1642469"/>
            <a:ext cx="1673497" cy="363963"/>
          </a:xfrm>
          <a:prstGeom prst="rect">
            <a:avLst/>
          </a:prstGeom>
        </p:spPr>
      </p:pic>
      <p:pic>
        <p:nvPicPr>
          <p:cNvPr id="7" name="Picture 6"/>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4236536" y="2131416"/>
            <a:ext cx="2209382" cy="363963"/>
          </a:xfrm>
          <a:prstGeom prst="rect">
            <a:avLst/>
          </a:prstGeom>
        </p:spPr>
      </p:pic>
      <p:pic>
        <p:nvPicPr>
          <p:cNvPr id="8" name="Picture 7"/>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5310135" y="2640892"/>
            <a:ext cx="1135783" cy="321897"/>
          </a:xfrm>
          <a:prstGeom prst="rect">
            <a:avLst/>
          </a:prstGeom>
        </p:spPr>
      </p:pic>
      <p:pic>
        <p:nvPicPr>
          <p:cNvPr id="2" name="Picture 1"/>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02000" y="3338766"/>
            <a:ext cx="8966944" cy="493845"/>
          </a:xfrm>
          <a:prstGeom prst="rect">
            <a:avLst/>
          </a:prstGeom>
        </p:spPr>
      </p:pic>
      <p:pic>
        <p:nvPicPr>
          <p:cNvPr id="3" name="Picture 2"/>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09421" y="4003568"/>
            <a:ext cx="5683791" cy="818503"/>
          </a:xfrm>
          <a:prstGeom prst="rect">
            <a:avLst/>
          </a:prstGeom>
        </p:spPr>
      </p:pic>
      <p:pic>
        <p:nvPicPr>
          <p:cNvPr id="5" name="Picture 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648716" y="4938530"/>
            <a:ext cx="2462365" cy="797925"/>
          </a:xfrm>
          <a:prstGeom prst="rect">
            <a:avLst/>
          </a:prstGeom>
        </p:spPr>
      </p:pic>
      <p:pic>
        <p:nvPicPr>
          <p:cNvPr id="6" name="Picture 5"/>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4646843" y="4843063"/>
            <a:ext cx="2462366" cy="898523"/>
          </a:xfrm>
          <a:prstGeom prst="rect">
            <a:avLst/>
          </a:prstGeom>
        </p:spPr>
      </p:pic>
      <p:pic>
        <p:nvPicPr>
          <p:cNvPr id="10" name="Picture 9"/>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9156472" y="4893361"/>
            <a:ext cx="2425785" cy="797925"/>
          </a:xfrm>
          <a:prstGeom prst="rect">
            <a:avLst/>
          </a:prstGeom>
        </p:spPr>
      </p:pic>
      <p:pic>
        <p:nvPicPr>
          <p:cNvPr id="11" name="Picture 10"/>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581845" y="6210631"/>
            <a:ext cx="7910665" cy="436687"/>
          </a:xfrm>
          <a:prstGeom prst="rect">
            <a:avLst/>
          </a:prstGeom>
        </p:spPr>
      </p:pic>
      <p:pic>
        <p:nvPicPr>
          <p:cNvPr id="23" name="Picture 22"/>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0492510" y="747092"/>
            <a:ext cx="120711" cy="146317"/>
          </a:xfrm>
          <a:prstGeom prst="rect">
            <a:avLst/>
          </a:prstGeom>
        </p:spPr>
      </p:pic>
      <p:pic>
        <p:nvPicPr>
          <p:cNvPr id="24" name="Picture 23"/>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9858862" y="1609019"/>
            <a:ext cx="122540" cy="146317"/>
          </a:xfrm>
          <a:prstGeom prst="rect">
            <a:avLst/>
          </a:prstGeom>
        </p:spPr>
      </p:pic>
    </p:spTree>
    <p:extLst>
      <p:ext uri="{BB962C8B-B14F-4D97-AF65-F5344CB8AC3E}">
        <p14:creationId xmlns:p14="http://schemas.microsoft.com/office/powerpoint/2010/main" val="495211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a:t>Quadric’s normal</a:t>
            </a:r>
            <a:r>
              <a:rPr lang="hu-HU" dirty="0"/>
              <a:t> </a:t>
            </a:r>
            <a:r>
              <a:rPr lang="hu-HU" dirty="0" err="1"/>
              <a:t>at</a:t>
            </a:r>
            <a:r>
              <a:rPr lang="hu-HU" dirty="0"/>
              <a:t> </a:t>
            </a:r>
            <a:r>
              <a:rPr lang="hu-HU" dirty="0" err="1"/>
              <a:t>surface</a:t>
            </a:r>
            <a:r>
              <a:rPr lang="hu-HU" dirty="0"/>
              <a:t> </a:t>
            </a:r>
            <a:r>
              <a:rPr lang="hu-HU" dirty="0" err="1"/>
              <a:t>point</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9975" y="2120875"/>
            <a:ext cx="10724362" cy="908430"/>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936444" y="4756835"/>
            <a:ext cx="1668010" cy="414564"/>
          </a:xfrm>
          <a:prstGeom prst="rect">
            <a:avLst/>
          </a:prstGeom>
        </p:spPr>
      </p:pic>
      <p:sp>
        <p:nvSpPr>
          <p:cNvPr id="7" name="Text Box 23"/>
          <p:cNvSpPr txBox="1">
            <a:spLocks noChangeArrowheads="1"/>
          </p:cNvSpPr>
          <p:nvPr/>
        </p:nvSpPr>
        <p:spPr bwMode="auto">
          <a:xfrm>
            <a:off x="4543573" y="3911150"/>
            <a:ext cx="2451312" cy="415498"/>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sz="2100" dirty="0"/>
              <a:t>first three elements of</a:t>
            </a:r>
            <a:endParaRPr lang="hu-HU" altLang="en-US" sz="2100" dirty="0"/>
          </a:p>
        </p:txBody>
      </p:sp>
    </p:spTree>
    <p:extLst>
      <p:ext uri="{BB962C8B-B14F-4D97-AF65-F5344CB8AC3E}">
        <p14:creationId xmlns:p14="http://schemas.microsoft.com/office/powerpoint/2010/main" val="204227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normal in </a:t>
            </a:r>
            <a:r>
              <a:rPr lang="en-US" sz="4000" dirty="0">
                <a:latin typeface="Consolas" panose="020B0609020204030204" pitchFamily="49" charset="0"/>
                <a:ea typeface="+mn-ea"/>
                <a:cs typeface="Consolas" panose="020B0609020204030204" pitchFamily="49" charset="0"/>
              </a:rPr>
              <a:t>main</a:t>
            </a:r>
            <a:endParaRPr lang="en-US" sz="2400" dirty="0">
              <a:latin typeface="Consolas" panose="020B0609020204030204" pitchFamily="49" charset="0"/>
              <a:ea typeface="+mn-ea"/>
              <a:cs typeface="Consolas" panose="020B0609020204030204" pitchFamily="49" charset="0"/>
            </a:endParaRPr>
          </a:p>
        </p:txBody>
      </p:sp>
      <p:sp>
        <p:nvSpPr>
          <p:cNvPr id="3" name="Content Placeholder 2"/>
          <p:cNvSpPr>
            <a:spLocks noGrp="1"/>
          </p:cNvSpPr>
          <p:nvPr>
            <p:ph idx="1"/>
          </p:nvPr>
        </p:nvSpPr>
        <p:spPr/>
        <p:txBody>
          <a:bodyPr>
            <a:normAutofit/>
          </a:bodyPr>
          <a:lstStyle/>
          <a:p>
            <a:r>
              <a:rPr lang="en-US" dirty="0"/>
              <a:t>if </a:t>
            </a:r>
            <a:r>
              <a:rPr lang="hu-HU" dirty="0">
                <a:latin typeface="Consolas" panose="020B0609020204030204" pitchFamily="49" charset="0"/>
                <a:cs typeface="Consolas" panose="020B0609020204030204" pitchFamily="49" charset="0"/>
              </a:rPr>
              <a:t>intersectQuadric</a:t>
            </a:r>
            <a:r>
              <a:rPr lang="en-US" dirty="0">
                <a:latin typeface="Consolas" panose="020B0609020204030204" pitchFamily="49" charset="0"/>
                <a:cs typeface="Consolas" panose="020B0609020204030204" pitchFamily="49" charset="0"/>
              </a:rPr>
              <a:t> </a:t>
            </a:r>
            <a:r>
              <a:rPr lang="en-US" dirty="0"/>
              <a:t>returned t&gt;0</a:t>
            </a:r>
            <a:endParaRPr lang="en-US" dirty="0">
              <a:latin typeface="Consolas" panose="020B0609020204030204" pitchFamily="49" charset="0"/>
              <a:cs typeface="Consolas" panose="020B0609020204030204" pitchFamily="49" charset="0"/>
            </a:endParaRPr>
          </a:p>
          <a:p>
            <a:pPr lvl="1"/>
            <a:r>
              <a:rPr lang="en-US" dirty="0"/>
              <a:t>compute intersection point</a:t>
            </a:r>
          </a:p>
          <a:p>
            <a:pPr lvl="1"/>
            <a:endParaRPr lang="en-US" dirty="0"/>
          </a:p>
          <a:p>
            <a:pPr lvl="1"/>
            <a:endParaRPr lang="en-US" dirty="0"/>
          </a:p>
          <a:p>
            <a:pPr lvl="1"/>
            <a:r>
              <a:rPr lang="en-US" dirty="0"/>
              <a:t>compute quadric normal at intersection point</a:t>
            </a:r>
          </a:p>
          <a:p>
            <a:pPr lvl="3"/>
            <a:endParaRPr lang="en-US" dirty="0"/>
          </a:p>
          <a:p>
            <a:pPr lvl="3"/>
            <a:endParaRPr lang="en-US" dirty="0"/>
          </a:p>
          <a:p>
            <a:pPr lvl="3"/>
            <a:endParaRPr lang="en-US" dirty="0"/>
          </a:p>
          <a:p>
            <a:pPr lvl="3"/>
            <a:endParaRPr lang="en-US" dirty="0"/>
          </a:p>
          <a:p>
            <a:pPr lvl="1"/>
            <a:endParaRPr lang="en-US" dirty="0"/>
          </a:p>
          <a:p>
            <a:pPr lvl="1"/>
            <a:r>
              <a:rPr lang="en-US" dirty="0"/>
              <a:t>set fragment color to normal, add actual shading </a:t>
            </a:r>
            <a:r>
              <a:rPr lang="en-US" b="1" dirty="0"/>
              <a:t>later</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901441" y="3831534"/>
            <a:ext cx="3981243" cy="999884"/>
          </a:xfrm>
          <a:prstGeom prst="rect">
            <a:avLst/>
          </a:prstGeom>
        </p:spPr>
      </p:pic>
      <p:sp>
        <p:nvSpPr>
          <p:cNvPr id="5" name="Rectangle 4"/>
          <p:cNvSpPr/>
          <p:nvPr/>
        </p:nvSpPr>
        <p:spPr>
          <a:xfrm>
            <a:off x="3492682" y="4966355"/>
            <a:ext cx="6705601" cy="457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vec3 normal = normalize( (hit * A + A * hit).xyz );</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7" name="Rectangle 6"/>
          <p:cNvSpPr/>
          <p:nvPr/>
        </p:nvSpPr>
        <p:spPr>
          <a:xfrm>
            <a:off x="3492682" y="2741613"/>
            <a:ext cx="3352800" cy="457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vec4 hit = e + d * t;</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8" name="TextBox 7"/>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853679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a:t>
            </a:r>
          </a:p>
        </p:txBody>
      </p:sp>
      <p:sp>
        <p:nvSpPr>
          <p:cNvPr id="3" name="Content Placeholder 2"/>
          <p:cNvSpPr>
            <a:spLocks noGrp="1"/>
          </p:cNvSpPr>
          <p:nvPr>
            <p:ph idx="1"/>
          </p:nvPr>
        </p:nvSpPr>
        <p:spPr/>
        <p:txBody>
          <a:bodyPr>
            <a:noAutofit/>
          </a:bodyPr>
          <a:lstStyle/>
          <a:p>
            <a:r>
              <a:rPr lang="en-US" dirty="0"/>
              <a:t>experiment with different quadrics</a:t>
            </a:r>
          </a:p>
          <a:p>
            <a:pPr lvl="1"/>
            <a:r>
              <a:rPr lang="en-US" dirty="0"/>
              <a:t>edit </a:t>
            </a:r>
            <a:r>
              <a:rPr lang="en-US" dirty="0" err="1"/>
              <a:t>coeff</a:t>
            </a:r>
            <a:r>
              <a:rPr lang="en-US" dirty="0"/>
              <a:t> matrix elements</a:t>
            </a:r>
          </a:p>
          <a:p>
            <a:pPr lvl="1"/>
            <a:r>
              <a:rPr lang="en-US" dirty="0"/>
              <a:t>ellipse, cylinder, cone, paraboloid, planes</a:t>
            </a:r>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00FF"/>
                </a:solidFill>
                <a:latin typeface="Whipsmart" panose="020B0502030203050204" pitchFamily="34" charset="0"/>
              </a:rPr>
              <a:t>!</a:t>
            </a:r>
          </a:p>
        </p:txBody>
      </p:sp>
    </p:spTree>
    <p:extLst>
      <p:ext uri="{BB962C8B-B14F-4D97-AF65-F5344CB8AC3E}">
        <p14:creationId xmlns:p14="http://schemas.microsoft.com/office/powerpoint/2010/main" val="3910786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a:t>Clipped quadric</a:t>
            </a:r>
          </a:p>
        </p:txBody>
      </p:sp>
      <p:sp>
        <p:nvSpPr>
          <p:cNvPr id="3" name="Tartalom helye 2"/>
          <p:cNvSpPr>
            <a:spLocks noGrp="1"/>
          </p:cNvSpPr>
          <p:nvPr>
            <p:ph idx="1"/>
          </p:nvPr>
        </p:nvSpPr>
        <p:spPr/>
        <p:txBody>
          <a:bodyPr/>
          <a:lstStyle/>
          <a:p>
            <a:r>
              <a:rPr lang="en-US" dirty="0"/>
              <a:t>quadric A clipped to quadric B</a:t>
            </a:r>
          </a:p>
          <a:p>
            <a:r>
              <a:rPr lang="en-US" dirty="0"/>
              <a:t>do ray intersection for A</a:t>
            </a:r>
          </a:p>
          <a:p>
            <a:r>
              <a:rPr lang="en-US" dirty="0"/>
              <a:t>discard hits not in B</a:t>
            </a:r>
          </a:p>
          <a:p>
            <a:endParaRPr lang="en-US" dirty="0"/>
          </a:p>
        </p:txBody>
      </p:sp>
      <p:sp>
        <p:nvSpPr>
          <p:cNvPr id="4" name="Ellipszis 3"/>
          <p:cNvSpPr/>
          <p:nvPr/>
        </p:nvSpPr>
        <p:spPr>
          <a:xfrm>
            <a:off x="4572000" y="4267200"/>
            <a:ext cx="4572000" cy="1981200"/>
          </a:xfrm>
          <a:prstGeom prst="ellipse">
            <a:avLst/>
          </a:prstGeom>
          <a:solidFill>
            <a:srgbClr val="F0AD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zis 4"/>
          <p:cNvSpPr/>
          <p:nvPr/>
        </p:nvSpPr>
        <p:spPr>
          <a:xfrm>
            <a:off x="7467600" y="3505200"/>
            <a:ext cx="1905000" cy="3200400"/>
          </a:xfrm>
          <a:prstGeom prst="ellipse">
            <a:avLst/>
          </a:prstGeom>
          <a:solidFill>
            <a:srgbClr val="F0AD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gyenes összekötő nyíllal 6"/>
          <p:cNvCxnSpPr/>
          <p:nvPr/>
        </p:nvCxnSpPr>
        <p:spPr>
          <a:xfrm>
            <a:off x="3657600" y="3505200"/>
            <a:ext cx="6400800" cy="1676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Szövegdoboz 9"/>
          <p:cNvSpPr txBox="1"/>
          <p:nvPr/>
        </p:nvSpPr>
        <p:spPr>
          <a:xfrm>
            <a:off x="4419600" y="5562600"/>
            <a:ext cx="481222" cy="707886"/>
          </a:xfrm>
          <a:prstGeom prst="rect">
            <a:avLst/>
          </a:prstGeom>
          <a:noFill/>
        </p:spPr>
        <p:txBody>
          <a:bodyPr wrap="none" rtlCol="0">
            <a:spAutoFit/>
          </a:bodyPr>
          <a:lstStyle/>
          <a:p>
            <a:r>
              <a:rPr lang="en-US" sz="4000" dirty="0"/>
              <a:t>A</a:t>
            </a:r>
          </a:p>
        </p:txBody>
      </p:sp>
      <p:sp>
        <p:nvSpPr>
          <p:cNvPr id="11" name="Szövegdoboz 10"/>
          <p:cNvSpPr txBox="1"/>
          <p:nvPr/>
        </p:nvSpPr>
        <p:spPr>
          <a:xfrm>
            <a:off x="7315200" y="3429000"/>
            <a:ext cx="463588" cy="707886"/>
          </a:xfrm>
          <a:prstGeom prst="rect">
            <a:avLst/>
          </a:prstGeom>
          <a:noFill/>
        </p:spPr>
        <p:txBody>
          <a:bodyPr wrap="none" rtlCol="0">
            <a:spAutoFit/>
          </a:bodyPr>
          <a:lstStyle/>
          <a:p>
            <a:r>
              <a:rPr lang="en-US" sz="4000" dirty="0"/>
              <a:t>B</a:t>
            </a:r>
          </a:p>
        </p:txBody>
      </p:sp>
      <p:sp>
        <p:nvSpPr>
          <p:cNvPr id="13" name="Ellipszis 12"/>
          <p:cNvSpPr/>
          <p:nvPr/>
        </p:nvSpPr>
        <p:spPr>
          <a:xfrm>
            <a:off x="6477000" y="4191000"/>
            <a:ext cx="228600" cy="228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zis 14"/>
          <p:cNvSpPr/>
          <p:nvPr/>
        </p:nvSpPr>
        <p:spPr>
          <a:xfrm>
            <a:off x="8915400" y="4800600"/>
            <a:ext cx="228600" cy="228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591426" y="4333875"/>
            <a:ext cx="1579283" cy="1828800"/>
          </a:xfrm>
          <a:custGeom>
            <a:avLst/>
            <a:gdLst>
              <a:gd name="connsiteX0" fmla="*/ 0 w 1579283"/>
              <a:gd name="connsiteY0" fmla="*/ 0 h 1828800"/>
              <a:gd name="connsiteX1" fmla="*/ 752475 w 1579283"/>
              <a:gd name="connsiteY1" fmla="*/ 171450 h 1828800"/>
              <a:gd name="connsiteX2" fmla="*/ 1476375 w 1579283"/>
              <a:gd name="connsiteY2" fmla="*/ 619125 h 1828800"/>
              <a:gd name="connsiteX3" fmla="*/ 1552575 w 1579283"/>
              <a:gd name="connsiteY3" fmla="*/ 962025 h 1828800"/>
              <a:gd name="connsiteX4" fmla="*/ 1266825 w 1579283"/>
              <a:gd name="connsiteY4" fmla="*/ 1428750 h 1828800"/>
              <a:gd name="connsiteX5" fmla="*/ 800100 w 1579283"/>
              <a:gd name="connsiteY5" fmla="*/ 1657350 h 1828800"/>
              <a:gd name="connsiteX6" fmla="*/ 142875 w 1579283"/>
              <a:gd name="connsiteY6"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9283" h="1828800">
                <a:moveTo>
                  <a:pt x="0" y="0"/>
                </a:moveTo>
                <a:cubicBezTo>
                  <a:pt x="253206" y="34131"/>
                  <a:pt x="506413" y="68263"/>
                  <a:pt x="752475" y="171450"/>
                </a:cubicBezTo>
                <a:cubicBezTo>
                  <a:pt x="998538" y="274638"/>
                  <a:pt x="1343025" y="487363"/>
                  <a:pt x="1476375" y="619125"/>
                </a:cubicBezTo>
                <a:cubicBezTo>
                  <a:pt x="1609725" y="750887"/>
                  <a:pt x="1587500" y="827088"/>
                  <a:pt x="1552575" y="962025"/>
                </a:cubicBezTo>
                <a:cubicBezTo>
                  <a:pt x="1517650" y="1096962"/>
                  <a:pt x="1392237" y="1312863"/>
                  <a:pt x="1266825" y="1428750"/>
                </a:cubicBezTo>
                <a:cubicBezTo>
                  <a:pt x="1141413" y="1544637"/>
                  <a:pt x="987425" y="1590675"/>
                  <a:pt x="800100" y="1657350"/>
                </a:cubicBezTo>
                <a:cubicBezTo>
                  <a:pt x="612775" y="1724025"/>
                  <a:pt x="377825" y="1776412"/>
                  <a:pt x="142875" y="18288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2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Clipped quadrics</a:t>
            </a:r>
          </a:p>
        </p:txBody>
      </p:sp>
      <p:sp>
        <p:nvSpPr>
          <p:cNvPr id="3" name="Content Placeholder 2"/>
          <p:cNvSpPr>
            <a:spLocks noGrp="1"/>
          </p:cNvSpPr>
          <p:nvPr>
            <p:ph idx="1"/>
          </p:nvPr>
        </p:nvSpPr>
        <p:spPr/>
        <p:txBody>
          <a:bodyPr>
            <a:normAutofit/>
          </a:bodyPr>
          <a:lstStyle/>
          <a:p>
            <a:r>
              <a:rPr lang="en-US" dirty="0"/>
              <a:t>function </a:t>
            </a:r>
            <a:r>
              <a:rPr lang="en-US" sz="2400" dirty="0" err="1">
                <a:latin typeface="Consolas" panose="020B0609020204030204" pitchFamily="49" charset="0"/>
                <a:cs typeface="Consolas" panose="020B0609020204030204" pitchFamily="49" charset="0"/>
              </a:rPr>
              <a:t>intersectQuadric</a:t>
            </a:r>
            <a:r>
              <a:rPr lang="en-US" dirty="0"/>
              <a:t> replaced by </a:t>
            </a:r>
            <a:r>
              <a:rPr lang="en-US" sz="2400" dirty="0" err="1">
                <a:latin typeface="Consolas" panose="020B0609020204030204" pitchFamily="49" charset="0"/>
                <a:cs typeface="Consolas" panose="020B0609020204030204" pitchFamily="49" charset="0"/>
              </a:rPr>
              <a:t>intersectClippedQuadric</a:t>
            </a:r>
            <a:endParaRPr lang="en-US" sz="2400" dirty="0">
              <a:latin typeface="Consolas" panose="020B0609020204030204" pitchFamily="49" charset="0"/>
              <a:cs typeface="Consolas" panose="020B0609020204030204" pitchFamily="49" charset="0"/>
            </a:endParaRPr>
          </a:p>
          <a:p>
            <a:pPr lvl="1"/>
            <a:r>
              <a:rPr lang="en-US" dirty="0"/>
              <a:t>same code, but</a:t>
            </a:r>
          </a:p>
          <a:p>
            <a:pPr lvl="1"/>
            <a:r>
              <a:rPr lang="en-US" dirty="0"/>
              <a:t>also takes </a:t>
            </a:r>
            <a:r>
              <a:rPr lang="en-US" dirty="0" err="1"/>
              <a:t>coeff</a:t>
            </a:r>
            <a:r>
              <a:rPr lang="en-US" dirty="0"/>
              <a:t> matrix </a:t>
            </a:r>
            <a:r>
              <a:rPr lang="en-US" dirty="0">
                <a:latin typeface="Consolas" panose="020B0609020204030204" pitchFamily="49" charset="0"/>
                <a:cs typeface="Consolas" panose="020B0609020204030204" pitchFamily="49" charset="0"/>
              </a:rPr>
              <a:t>B</a:t>
            </a:r>
            <a:r>
              <a:rPr lang="en-US" dirty="0"/>
              <a:t> as parameter</a:t>
            </a:r>
          </a:p>
          <a:p>
            <a:pPr lvl="1"/>
            <a:endParaRPr lang="en-US" dirty="0"/>
          </a:p>
          <a:p>
            <a:pPr lvl="1"/>
            <a:r>
              <a:rPr lang="en-US" dirty="0"/>
              <a:t>after </a:t>
            </a:r>
            <a:r>
              <a:rPr lang="en-US" dirty="0">
                <a:latin typeface="Consolas" panose="020B0609020204030204" pitchFamily="49" charset="0"/>
                <a:cs typeface="Consolas" panose="020B0609020204030204" pitchFamily="49" charset="0"/>
              </a:rPr>
              <a:t>t1</a:t>
            </a:r>
            <a:r>
              <a:rPr lang="en-US" dirty="0"/>
              <a:t> and </a:t>
            </a:r>
            <a:r>
              <a:rPr lang="en-US" dirty="0">
                <a:latin typeface="Consolas" panose="020B0609020204030204" pitchFamily="49" charset="0"/>
                <a:cs typeface="Consolas" panose="020B0609020204030204" pitchFamily="49" charset="0"/>
              </a:rPr>
              <a:t>t2</a:t>
            </a:r>
            <a:r>
              <a:rPr lang="en-US" dirty="0"/>
              <a:t> of ray—A intersection are found [which is existing code]</a:t>
            </a:r>
          </a:p>
          <a:p>
            <a:pPr lvl="2"/>
            <a:r>
              <a:rPr lang="en-US" dirty="0"/>
              <a:t>computes intersection points </a:t>
            </a:r>
            <a:r>
              <a:rPr lang="en-US" dirty="0">
                <a:latin typeface="Consolas" panose="020B0609020204030204" pitchFamily="49" charset="0"/>
                <a:cs typeface="Consolas" panose="020B0609020204030204" pitchFamily="49" charset="0"/>
              </a:rPr>
              <a:t>r1</a:t>
            </a:r>
            <a:r>
              <a:rPr lang="en-US" dirty="0"/>
              <a:t>, </a:t>
            </a:r>
            <a:r>
              <a:rPr lang="en-US" dirty="0">
                <a:latin typeface="Consolas" panose="020B0609020204030204" pitchFamily="49" charset="0"/>
                <a:cs typeface="Consolas" panose="020B0609020204030204" pitchFamily="49" charset="0"/>
              </a:rPr>
              <a:t>r2</a:t>
            </a:r>
            <a:r>
              <a:rPr lang="en-US" dirty="0"/>
              <a:t>, for </a:t>
            </a:r>
            <a:r>
              <a:rPr lang="en-US" dirty="0">
                <a:latin typeface="Consolas" panose="020B0609020204030204" pitchFamily="49" charset="0"/>
                <a:cs typeface="Consolas" panose="020B0609020204030204" pitchFamily="49" charset="0"/>
              </a:rPr>
              <a:t>t1</a:t>
            </a:r>
            <a:r>
              <a:rPr lang="en-US" dirty="0"/>
              <a:t>, </a:t>
            </a:r>
            <a:r>
              <a:rPr lang="en-US" dirty="0">
                <a:latin typeface="Consolas" panose="020B0609020204030204" pitchFamily="49" charset="0"/>
                <a:cs typeface="Consolas" panose="020B0609020204030204" pitchFamily="49" charset="0"/>
              </a:rPr>
              <a:t>t2</a:t>
            </a:r>
            <a:r>
              <a:rPr lang="en-US" dirty="0"/>
              <a:t>, respectively</a:t>
            </a:r>
          </a:p>
          <a:p>
            <a:pPr lvl="2"/>
            <a:r>
              <a:rPr lang="en-US" dirty="0"/>
              <a:t>evaluates left side of quadric equation                   with both </a:t>
            </a:r>
            <a:r>
              <a:rPr lang="en-US" dirty="0">
                <a:latin typeface="Consolas" panose="020B0609020204030204" pitchFamily="49" charset="0"/>
                <a:cs typeface="Consolas" panose="020B0609020204030204" pitchFamily="49" charset="0"/>
              </a:rPr>
              <a:t>r1</a:t>
            </a:r>
            <a:r>
              <a:rPr lang="en-US" dirty="0"/>
              <a:t> and </a:t>
            </a:r>
            <a:r>
              <a:rPr lang="en-US" dirty="0">
                <a:latin typeface="Consolas" panose="020B0609020204030204" pitchFamily="49" charset="0"/>
                <a:cs typeface="Consolas" panose="020B0609020204030204" pitchFamily="49" charset="0"/>
              </a:rPr>
              <a:t>r2</a:t>
            </a:r>
          </a:p>
          <a:p>
            <a:pPr lvl="2"/>
            <a:r>
              <a:rPr lang="en-US" dirty="0"/>
              <a:t>discards roots not in B (                 )</a:t>
            </a:r>
          </a:p>
          <a:p>
            <a:pPr lvl="2"/>
            <a:endParaRPr lang="en-US" dirty="0"/>
          </a:p>
          <a:p>
            <a:pPr marL="914400" lvl="2" indent="0">
              <a:buNone/>
            </a:pPr>
            <a:endParaRPr lang="en-US" dirty="0"/>
          </a:p>
          <a:p>
            <a:pPr lvl="1"/>
            <a:r>
              <a:rPr lang="en-US" dirty="0"/>
              <a:t>continues with selecting the lesser positive of </a:t>
            </a:r>
            <a:r>
              <a:rPr lang="en-US" dirty="0">
                <a:latin typeface="Consolas" panose="020B0609020204030204" pitchFamily="49" charset="0"/>
                <a:cs typeface="Consolas" panose="020B0609020204030204" pitchFamily="49" charset="0"/>
              </a:rPr>
              <a:t>t1</a:t>
            </a:r>
            <a:r>
              <a:rPr lang="en-US" dirty="0"/>
              <a:t>, </a:t>
            </a:r>
            <a:r>
              <a:rPr lang="en-US" dirty="0">
                <a:latin typeface="Consolas" panose="020B0609020204030204" pitchFamily="49" charset="0"/>
                <a:cs typeface="Consolas" panose="020B0609020204030204" pitchFamily="49" charset="0"/>
              </a:rPr>
              <a:t>t2 </a:t>
            </a:r>
            <a:r>
              <a:rPr lang="en-US" dirty="0"/>
              <a:t>[which is existing </a:t>
            </a:r>
            <a:r>
              <a:rPr lang="en-US" dirty="0" err="1"/>
              <a:t>coe</a:t>
            </a:r>
            <a:r>
              <a:rPr lang="en-US" dirty="0"/>
              <a:t>]</a:t>
            </a:r>
          </a:p>
        </p:txBody>
      </p:sp>
      <p:sp>
        <p:nvSpPr>
          <p:cNvPr id="4" name="Rectangle 3"/>
          <p:cNvSpPr/>
          <p:nvPr/>
        </p:nvSpPr>
        <p:spPr>
          <a:xfrm>
            <a:off x="7439025" y="2196461"/>
            <a:ext cx="4352925" cy="12954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dirty="0">
                <a:solidFill>
                  <a:schemeClr val="tx1"/>
                </a:solidFill>
                <a:latin typeface="Consolas" panose="020B0609020204030204" pitchFamily="49" charset="0"/>
                <a:ea typeface="Times New Roman" panose="02020603050405020304" pitchFamily="18" charset="0"/>
              </a:rPr>
              <a:t>mat4 </a:t>
            </a:r>
            <a:r>
              <a:rPr lang="en-US" dirty="0">
                <a:solidFill>
                  <a:schemeClr val="tx1"/>
                </a:solidFill>
                <a:latin typeface="Consolas" panose="020B0609020204030204" pitchFamily="49" charset="0"/>
                <a:ea typeface="Times New Roman" panose="02020603050405020304" pitchFamily="18" charset="0"/>
              </a:rPr>
              <a:t>B</a:t>
            </a:r>
            <a:r>
              <a:rPr lang="pl-PL" dirty="0">
                <a:solidFill>
                  <a:schemeClr val="tx1"/>
                </a:solidFill>
                <a:latin typeface="Consolas" panose="020B0609020204030204" pitchFamily="49" charset="0"/>
                <a:ea typeface="Times New Roman" panose="02020603050405020304" pitchFamily="18" charset="0"/>
              </a:rPr>
              <a:t> = mat4(</a:t>
            </a:r>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1, 0, 0, 0,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a:t>
            </a:r>
            <a:r>
              <a:rPr lang="en-US" dirty="0">
                <a:solidFill>
                  <a:schemeClr val="tx1"/>
                </a:solidFill>
                <a:latin typeface="Consolas" panose="020B0609020204030204" pitchFamily="49" charset="0"/>
                <a:ea typeface="Times New Roman" panose="02020603050405020304" pitchFamily="18" charset="0"/>
              </a:rPr>
              <a:t>0</a:t>
            </a:r>
            <a:r>
              <a:rPr lang="pl-PL" dirty="0">
                <a:solidFill>
                  <a:schemeClr val="tx1"/>
                </a:solidFill>
                <a:latin typeface="Consolas" panose="020B0609020204030204" pitchFamily="49" charset="0"/>
                <a:ea typeface="Times New Roman" panose="02020603050405020304" pitchFamily="18" charset="0"/>
              </a:rPr>
              <a:t>,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a:t>
            </a:r>
            <a:r>
              <a:rPr lang="en-US" dirty="0">
                <a:solidFill>
                  <a:schemeClr val="tx1"/>
                </a:solidFill>
                <a:latin typeface="Consolas" panose="020B0609020204030204" pitchFamily="49" charset="0"/>
                <a:ea typeface="Times New Roman" panose="02020603050405020304" pitchFamily="18" charset="0"/>
              </a:rPr>
              <a:t>0</a:t>
            </a:r>
            <a:r>
              <a:rPr lang="pl-PL" dirty="0">
                <a:solidFill>
                  <a:schemeClr val="tx1"/>
                </a:solidFill>
                <a:latin typeface="Consolas" panose="020B0609020204030204" pitchFamily="49" charset="0"/>
                <a:ea typeface="Times New Roman" panose="02020603050405020304" pitchFamily="18" charset="0"/>
              </a:rPr>
              <a:t>,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0, -</a:t>
            </a:r>
            <a:r>
              <a:rPr lang="en-US" dirty="0">
                <a:solidFill>
                  <a:schemeClr val="tx1"/>
                </a:solidFill>
                <a:latin typeface="Consolas" panose="020B0609020204030204" pitchFamily="49" charset="0"/>
                <a:ea typeface="Times New Roman" panose="02020603050405020304" pitchFamily="18" charset="0"/>
              </a:rPr>
              <a:t>4</a:t>
            </a:r>
            <a:r>
              <a:rPr lang="pl-PL" dirty="0">
                <a:solidFill>
                  <a:schemeClr val="tx1"/>
                </a:solidFill>
                <a:latin typeface="Consolas" panose="020B0609020204030204" pitchFamily="49" charset="0"/>
                <a:ea typeface="Times New Roman" panose="02020603050405020304" pitchFamily="18" charset="0"/>
              </a:rPr>
              <a:t>);</a:t>
            </a:r>
            <a:endParaRPr lang="en-US" sz="1600" dirty="0">
              <a:solidFill>
                <a:schemeClr val="tx1"/>
              </a:solidFill>
              <a:latin typeface="Times New Roman" panose="02020603050405020304" pitchFamily="18" charset="0"/>
              <a:ea typeface="Times New Roman" panose="02020603050405020304" pitchFamily="18" charset="0"/>
            </a:endParaRP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37520" y="4196469"/>
            <a:ext cx="975479" cy="238617"/>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03935" y="4513750"/>
            <a:ext cx="975479" cy="244620"/>
          </a:xfrm>
          <a:prstGeom prst="rect">
            <a:avLst/>
          </a:prstGeom>
        </p:spPr>
      </p:pic>
      <p:sp>
        <p:nvSpPr>
          <p:cNvPr id="9" name="TextBox 8"/>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
        <p:nvSpPr>
          <p:cNvPr id="10" name="Rectangle 9"/>
          <p:cNvSpPr/>
          <p:nvPr/>
        </p:nvSpPr>
        <p:spPr>
          <a:xfrm>
            <a:off x="9315450" y="3862697"/>
            <a:ext cx="2400300" cy="452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dirty="0">
                <a:solidFill>
                  <a:schemeClr val="tx1"/>
                </a:solidFill>
                <a:latin typeface="Consolas" panose="020B0609020204030204" pitchFamily="49" charset="0"/>
                <a:ea typeface="Times New Roman" panose="02020603050405020304" pitchFamily="18" charset="0"/>
              </a:rPr>
              <a:t>vec4 r1 </a:t>
            </a:r>
            <a:r>
              <a:rPr lang="en-US" dirty="0">
                <a:solidFill>
                  <a:schemeClr val="tx1"/>
                </a:solidFill>
                <a:latin typeface="Consolas" panose="020B0609020204030204" pitchFamily="49" charset="0"/>
                <a:ea typeface="Times New Roman" panose="02020603050405020304" pitchFamily="18" charset="0"/>
              </a:rPr>
              <a:t>= </a:t>
            </a:r>
            <a:r>
              <a:rPr lang="en-US" dirty="0" err="1">
                <a:solidFill>
                  <a:schemeClr val="tx1"/>
                </a:solidFill>
                <a:latin typeface="Consolas" panose="020B0609020204030204" pitchFamily="49" charset="0"/>
                <a:ea typeface="Times New Roman" panose="02020603050405020304" pitchFamily="18" charset="0"/>
              </a:rPr>
              <a:t>e+d</a:t>
            </a:r>
            <a:r>
              <a:rPr lang="en-US" dirty="0">
                <a:solidFill>
                  <a:schemeClr val="tx1"/>
                </a:solidFill>
                <a:latin typeface="Consolas" panose="020B0609020204030204" pitchFamily="49" charset="0"/>
                <a:ea typeface="Times New Roman" panose="02020603050405020304" pitchFamily="18" charset="0"/>
              </a:rPr>
              <a:t>*t1;</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11" name="Rectangle 10"/>
          <p:cNvSpPr/>
          <p:nvPr/>
        </p:nvSpPr>
        <p:spPr>
          <a:xfrm>
            <a:off x="5961260" y="4626607"/>
            <a:ext cx="1868290" cy="452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dot(r1*B, r1)</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12" name="Rectangle 11"/>
          <p:cNvSpPr/>
          <p:nvPr/>
        </p:nvSpPr>
        <p:spPr>
          <a:xfrm>
            <a:off x="2219268" y="4959982"/>
            <a:ext cx="1266885" cy="452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t1=-1.0;</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13" name="Left Brace 12"/>
          <p:cNvSpPr/>
          <p:nvPr/>
        </p:nvSpPr>
        <p:spPr>
          <a:xfrm rot="16200000">
            <a:off x="2694707" y="4168537"/>
            <a:ext cx="173782" cy="1409109"/>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16200000">
            <a:off x="6168351" y="4302677"/>
            <a:ext cx="145416" cy="502444"/>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6420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result</a:t>
            </a:r>
          </a:p>
        </p:txBody>
      </p:sp>
      <p:sp>
        <p:nvSpPr>
          <p:cNvPr id="3" name="Content Placeholder 2"/>
          <p:cNvSpPr>
            <a:spLocks noGrp="1"/>
          </p:cNvSpPr>
          <p:nvPr>
            <p:ph idx="1"/>
          </p:nvPr>
        </p:nvSpPr>
        <p:spPr/>
        <p:txBody>
          <a:bodyPr/>
          <a:lstStyle/>
          <a:p>
            <a:r>
              <a:rPr lang="en-US" dirty="0"/>
              <a:t>sphere clipped to slab: a ring</a:t>
            </a:r>
          </a:p>
          <a:p>
            <a:endParaRPr lang="en-US" dirty="0"/>
          </a:p>
          <a:p>
            <a:pPr marL="0" indent="0">
              <a:buNone/>
            </a:pPr>
            <a:endParaRPr lang="hu-HU" dirty="0"/>
          </a:p>
          <a:p>
            <a:r>
              <a:rPr lang="en-US" dirty="0"/>
              <a:t>What does </a:t>
            </a:r>
            <a:r>
              <a:rPr lang="hu-HU" dirty="0"/>
              <a:t>B *</a:t>
            </a:r>
            <a:r>
              <a:rPr lang="en-US" dirty="0"/>
              <a:t>= -1 do?</a:t>
            </a:r>
          </a:p>
          <a:p>
            <a:r>
              <a:rPr lang="en-US" dirty="0"/>
              <a:t>What does switching the roles of A and B do?</a:t>
            </a:r>
          </a:p>
          <a:p>
            <a:endParaRPr lang="en-US" dirty="0"/>
          </a:p>
        </p:txBody>
      </p:sp>
      <p:sp>
        <p:nvSpPr>
          <p:cNvPr id="4" name="TextBox 3"/>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222245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recognize this?</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5131" y="2231531"/>
            <a:ext cx="2121553" cy="36867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25131" y="3305278"/>
            <a:ext cx="2061224" cy="532903"/>
          </a:xfrm>
          <a:prstGeom prst="rect">
            <a:avLst/>
          </a:prstGeom>
        </p:spPr>
      </p:pic>
      <p:sp>
        <p:nvSpPr>
          <p:cNvPr id="6" name="Oval 5"/>
          <p:cNvSpPr/>
          <p:nvPr/>
        </p:nvSpPr>
        <p:spPr>
          <a:xfrm>
            <a:off x="6104238" y="2600206"/>
            <a:ext cx="3620530" cy="3578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99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Implicit surface equations:</a:t>
            </a:r>
            <a:r>
              <a:rPr lang="en-US" dirty="0"/>
              <a:t> </a:t>
            </a:r>
            <a:r>
              <a:rPr lang="hu-HU" dirty="0"/>
              <a:t>sphere</a:t>
            </a:r>
            <a:endParaRPr lang="en-US" dirty="0"/>
          </a:p>
        </p:txBody>
      </p:sp>
      <p:sp>
        <p:nvSpPr>
          <p:cNvPr id="4" name="Content Placeholder 3"/>
          <p:cNvSpPr>
            <a:spLocks noGrp="1"/>
          </p:cNvSpPr>
          <p:nvPr>
            <p:ph idx="1"/>
          </p:nvPr>
        </p:nvSpPr>
        <p:spPr/>
        <p:txBody>
          <a:bodyPr/>
          <a:lstStyle/>
          <a:p>
            <a:r>
              <a:rPr lang="hu-HU" dirty="0"/>
              <a:t>scalar form:</a:t>
            </a:r>
          </a:p>
          <a:p>
            <a:endParaRPr lang="hu-HU" dirty="0"/>
          </a:p>
          <a:p>
            <a:endParaRPr lang="hu-HU" dirty="0"/>
          </a:p>
          <a:p>
            <a:endParaRPr lang="hu-HU" dirty="0"/>
          </a:p>
          <a:p>
            <a:r>
              <a:rPr lang="hu-HU" dirty="0"/>
              <a:t>vector form:</a:t>
            </a:r>
            <a:endParaRPr lang="en-US" dirty="0"/>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2760" y="2742521"/>
            <a:ext cx="6834875" cy="460922"/>
          </a:xfrm>
          <a:prstGeom prst="rect">
            <a:avLst/>
          </a:prstGeo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22760" y="4581260"/>
            <a:ext cx="2577749" cy="424646"/>
          </a:xfrm>
          <a:prstGeom prst="rect">
            <a:avLst/>
          </a:prstGeom>
        </p:spPr>
      </p:pic>
    </p:spTree>
    <p:extLst>
      <p:ext uri="{BB962C8B-B14F-4D97-AF65-F5344CB8AC3E}">
        <p14:creationId xmlns:p14="http://schemas.microsoft.com/office/powerpoint/2010/main" val="362842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u-HU" dirty="0"/>
              <a:t>Implicit surface equations:</a:t>
            </a:r>
            <a:br>
              <a:rPr lang="en-US" dirty="0"/>
            </a:br>
            <a:r>
              <a:rPr lang="hu-HU" dirty="0"/>
              <a:t>inifinite cylinder, axis </a:t>
            </a:r>
            <a:r>
              <a:rPr lang="en-US" dirty="0"/>
              <a:t>y</a:t>
            </a:r>
          </a:p>
        </p:txBody>
      </p:sp>
      <p:sp>
        <p:nvSpPr>
          <p:cNvPr id="4" name="Content Placeholder 3"/>
          <p:cNvSpPr>
            <a:spLocks noGrp="1"/>
          </p:cNvSpPr>
          <p:nvPr>
            <p:ph idx="1"/>
          </p:nvPr>
        </p:nvSpPr>
        <p:spPr/>
        <p:txBody>
          <a:bodyPr/>
          <a:lstStyle/>
          <a:p>
            <a:r>
              <a:rPr lang="hu-HU" dirty="0"/>
              <a:t>scalar form:</a:t>
            </a:r>
          </a:p>
          <a:p>
            <a:endParaRPr lang="hu-HU" dirty="0"/>
          </a:p>
          <a:p>
            <a:endParaRPr lang="hu-HU" dirty="0"/>
          </a:p>
          <a:p>
            <a:endParaRPr lang="hu-HU" dirty="0"/>
          </a:p>
          <a:p>
            <a:r>
              <a:rPr lang="hu-HU" dirty="0"/>
              <a:t>vector form</a:t>
            </a:r>
            <a:r>
              <a:rPr lang="en-US" dirty="0"/>
              <a:t>:</a:t>
            </a:r>
          </a:p>
          <a:p>
            <a:endParaRPr lang="en-US" dirty="0"/>
          </a:p>
          <a:p>
            <a:endParaRPr lang="en-US" dirty="0"/>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2760" y="2742521"/>
            <a:ext cx="4880225" cy="424646"/>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775626" y="4571626"/>
            <a:ext cx="5080102" cy="729691"/>
          </a:xfrm>
          <a:prstGeom prst="rect">
            <a:avLst/>
          </a:prstGeom>
        </p:spPr>
      </p:pic>
    </p:spTree>
    <p:extLst>
      <p:ext uri="{BB962C8B-B14F-4D97-AF65-F5344CB8AC3E}">
        <p14:creationId xmlns:p14="http://schemas.microsoft.com/office/powerpoint/2010/main" val="44597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Implicit surface equations:</a:t>
            </a:r>
            <a:r>
              <a:rPr lang="en-US" dirty="0"/>
              <a:t> </a:t>
            </a:r>
            <a:r>
              <a:rPr lang="hu-HU" dirty="0"/>
              <a:t>quadrics</a:t>
            </a:r>
            <a:endParaRPr lang="en-US" dirty="0"/>
          </a:p>
        </p:txBody>
      </p:sp>
      <p:grpSp>
        <p:nvGrpSpPr>
          <p:cNvPr id="4" name="Csoportba foglalás 6"/>
          <p:cNvGrpSpPr/>
          <p:nvPr/>
        </p:nvGrpSpPr>
        <p:grpSpPr>
          <a:xfrm>
            <a:off x="2800350" y="1603842"/>
            <a:ext cx="6896100" cy="5254158"/>
            <a:chOff x="533400" y="1543515"/>
            <a:chExt cx="6362700" cy="4847759"/>
          </a:xfrm>
        </p:grpSpPr>
        <p:pic>
          <p:nvPicPr>
            <p:cNvPr id="5" name="Picture 5"/>
            <p:cNvPicPr>
              <a:picLocks noChangeAspect="1" noChangeArrowheads="1"/>
            </p:cNvPicPr>
            <p:nvPr/>
          </p:nvPicPr>
          <p:blipFill>
            <a:blip r:embed="rId3" cstate="print"/>
            <a:srcRect/>
            <a:stretch>
              <a:fillRect/>
            </a:stretch>
          </p:blipFill>
          <p:spPr bwMode="auto">
            <a:xfrm>
              <a:off x="3810000" y="1543515"/>
              <a:ext cx="3086100" cy="231457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39552" y="1556792"/>
              <a:ext cx="3055078" cy="2291308"/>
            </a:xfrm>
            <a:prstGeom prst="rect">
              <a:avLst/>
            </a:prstGeom>
            <a:noFill/>
            <a:ln w="9525">
              <a:noFill/>
              <a:miter lim="800000"/>
              <a:headEnd/>
              <a:tailEnd/>
            </a:ln>
          </p:spPr>
        </p:pic>
        <p:pic>
          <p:nvPicPr>
            <p:cNvPr id="7" name="Picture 6"/>
            <p:cNvPicPr>
              <a:picLocks noChangeAspect="1" noChangeArrowheads="1"/>
            </p:cNvPicPr>
            <p:nvPr/>
          </p:nvPicPr>
          <p:blipFill>
            <a:blip r:embed="rId5" cstate="print"/>
            <a:srcRect/>
            <a:stretch>
              <a:fillRect/>
            </a:stretch>
          </p:blipFill>
          <p:spPr bwMode="auto">
            <a:xfrm>
              <a:off x="3810000" y="4076699"/>
              <a:ext cx="3086100" cy="2314575"/>
            </a:xfrm>
            <a:prstGeom prst="rect">
              <a:avLst/>
            </a:prstGeom>
            <a:noFill/>
            <a:ln w="9525">
              <a:noFill/>
              <a:miter lim="800000"/>
              <a:headEnd/>
              <a:tailEnd/>
            </a:ln>
          </p:spPr>
        </p:pic>
        <p:pic>
          <p:nvPicPr>
            <p:cNvPr id="8" name="Picture 3"/>
            <p:cNvPicPr>
              <a:picLocks noChangeAspect="1" noChangeArrowheads="1"/>
            </p:cNvPicPr>
            <p:nvPr/>
          </p:nvPicPr>
          <p:blipFill>
            <a:blip r:embed="rId6" cstate="print"/>
            <a:srcRect/>
            <a:stretch>
              <a:fillRect/>
            </a:stretch>
          </p:blipFill>
          <p:spPr bwMode="auto">
            <a:xfrm>
              <a:off x="533400" y="4076700"/>
              <a:ext cx="3072342" cy="2304256"/>
            </a:xfrm>
            <a:prstGeom prst="rect">
              <a:avLst/>
            </a:prstGeom>
            <a:noFill/>
            <a:ln w="9525">
              <a:noFill/>
              <a:miter lim="800000"/>
              <a:headEnd/>
              <a:tailEnd/>
            </a:ln>
          </p:spPr>
        </p:pic>
      </p:grpSp>
    </p:spTree>
    <p:extLst>
      <p:ext uri="{BB962C8B-B14F-4D97-AF65-F5344CB8AC3E}">
        <p14:creationId xmlns:p14="http://schemas.microsoft.com/office/powerpoint/2010/main" val="23284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Implicit surface equations:</a:t>
            </a:r>
            <a:r>
              <a:rPr lang="en-US" dirty="0"/>
              <a:t> </a:t>
            </a:r>
            <a:r>
              <a:rPr lang="hu-HU" dirty="0"/>
              <a:t>quadrics</a:t>
            </a:r>
            <a:endParaRPr lang="en-US"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91628" y="2091537"/>
            <a:ext cx="9569006" cy="6127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64620" y="3058171"/>
            <a:ext cx="6810455" cy="2184808"/>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474548" y="5735700"/>
            <a:ext cx="1621676" cy="387739"/>
          </a:xfrm>
          <a:prstGeom prst="rect">
            <a:avLst/>
          </a:prstGeom>
        </p:spPr>
      </p:pic>
    </p:spTree>
    <p:extLst>
      <p:ext uri="{BB962C8B-B14F-4D97-AF65-F5344CB8AC3E}">
        <p14:creationId xmlns:p14="http://schemas.microsoft.com/office/powerpoint/2010/main" val="278206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Quadric examples:</a:t>
            </a:r>
            <a:br>
              <a:rPr lang="en-US" dirty="0"/>
            </a:br>
            <a:r>
              <a:rPr lang="en-US" dirty="0"/>
              <a:t>origin-centered sphere of radius 2</a:t>
            </a:r>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60570" y="3421965"/>
            <a:ext cx="2648473" cy="2182674"/>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89256" y="2207248"/>
            <a:ext cx="3750260" cy="490119"/>
          </a:xfrm>
          <a:prstGeom prst="rect">
            <a:avLst/>
          </a:prstGeom>
        </p:spPr>
      </p:pic>
    </p:spTree>
    <p:extLst>
      <p:ext uri="{BB962C8B-B14F-4D97-AF65-F5344CB8AC3E}">
        <p14:creationId xmlns:p14="http://schemas.microsoft.com/office/powerpoint/2010/main" val="7273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31"/>
  <p:tag name="ORIGINALWIDTH" val="1772.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 = \left\{ (x, y, z) \left| z = f_\idx{explicit}(x, y) \right. \right\}&#10;$$&#10;&#10;\end{document}"/>
  <p:tag name="IGUANATEXSIZE" val="32"/>
  <p:tag name="IGUANATEXCURSOR" val="834"/>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66.00574"/>
  <p:tag name="ORIGINALWIDTH" val="379.832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 = \cos t&#10;$$&#10;&#10;\end{document}"/>
  <p:tag name="IGUANATEXSIZE" val="32"/>
  <p:tag name="IGUANATEXCURSOR" val="788"/>
  <p:tag name="TRANSPARENCY" val="True"/>
  <p:tag name="FILENAME" val=""/>
  <p:tag name="INPUTTYPE" val="0"/>
  <p:tag name="LATEXENGINEID" val="1"/>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95.40826"/>
  <p:tag name="ORIGINALWIDTH" val="369.03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y = \sin t&#10;$$&#10;&#10;\end{document}"/>
  <p:tag name="IGUANATEXSIZE" val="32"/>
  <p:tag name="IGUANATEXCURSOR" val="790"/>
  <p:tag name="TRANSPARENCY" val="True"/>
  <p:tag name="FILENAME" val=""/>
  <p:tag name="INPUTTYPE" val="0"/>
  <p:tag name="LATEXENGINEID" val="1"/>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62.0226"/>
  <p:tag name="ORIGINALWIDTH" val="2402.5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_\idx{x} - c_\idx{x})^2 + (r_\idx{y} - c_\idx{y})^2 + (r_\idx{z} - c_\idx{z})^2 - R^2= 0&#10;$$&#10;&#10;\end{document}"/>
  <p:tag name="IGUANATEXSIZE" val="28"/>
  <p:tag name="IGUANATEXCURSOR" val="857"/>
</p:tagLst>
</file>

<file path=ppt/tags/tag13.xml><?xml version="1.0" encoding="utf-8"?>
<p:tagLst xmlns:a="http://schemas.openxmlformats.org/drawingml/2006/main" xmlns:r="http://schemas.openxmlformats.org/officeDocument/2006/relationships" xmlns:p="http://schemas.openxmlformats.org/presentationml/2006/main">
  <p:tag name="ORIGINALHEIGHT" val="149.2709"/>
  <p:tag name="ORIGINALWIDTH" val="906.126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 \rvec{r} - \rvec{c} |^2 - R^2 = 0&#10;$$&#10;&#10;\end{document}"/>
  <p:tag name="IGUANATEXSIZE" val="28"/>
  <p:tag name="IGUANATEXCURSOR" val="811"/>
</p:tagLst>
</file>

<file path=ppt/tags/tag14.xml><?xml version="1.0" encoding="utf-8"?>
<p:tagLst xmlns:a="http://schemas.openxmlformats.org/drawingml/2006/main" xmlns:r="http://schemas.openxmlformats.org/officeDocument/2006/relationships" xmlns:p="http://schemas.openxmlformats.org/presentationml/2006/main">
  <p:tag name="ORIGINALHEIGHT" val="149.2709"/>
  <p:tag name="ORIGINALWIDTH" val="1715.4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_\idx{x} - c_\idx{x})^2 + (r_\idx{z} - c_\idx{z})^2 - R^2= 0&#10;$$&#10;&#10;\end{document}"/>
  <p:tag name="IGUANATEXSIZE" val="28"/>
  <p:tag name="IGUANATEXCURSOR" val="829"/>
</p:tagLst>
</file>

<file path=ppt/tags/tag15.xml><?xml version="1.0" encoding="utf-8"?>
<p:tagLst xmlns:a="http://schemas.openxmlformats.org/drawingml/2006/main" xmlns:r="http://schemas.openxmlformats.org/officeDocument/2006/relationships" xmlns:p="http://schemas.openxmlformats.org/presentationml/2006/main">
  <p:tag name="ORIGINALHEIGHT" val="256.5"/>
  <p:tag name="ORIGINALWIDTH" val="178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eft| \begin{pmatrix} r_\idx{x} &amp; r_\idx{z} \end{pmatrix} &#10;- \begin{pmatrix}c_\idx{x} &amp; c_\idx{z}\end{pmatrix} \right|^2 - R^2 = 0&#10;$$&#10;&#10;\end{document}"/>
  <p:tag name="IGUANATEXSIZE" val="28"/>
  <p:tag name="IGUANATEXCURSOR" val="89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50.771"/>
  <p:tag name="ORIGINALWIDTH" val="2354.57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a x^2 + b xy + c xz + d x + e yx + f y^2 + \ldots = 0&#10;$$&#10;&#10;\end{document}"/>
  <p:tag name="IGUANATEXSIZE" val="32"/>
  <p:tag name="IGUANATEXCURSOR" val="823"/>
  <p:tag name="TRANSPARENCY" val="True"/>
  <p:tag name="FILENAME" val=""/>
  <p:tag name="INPUTTYPE" val="0"/>
  <p:tag name="LATEXENGINEID" val="1"/>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672"/>
  <p:tag name="ORIGINALWIDTH" val="209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x &amp; y &amp; z &amp; 1 \end{bmatrix}&#10;\begin{bmatrix} a &amp; b &amp; c &amp; d \\ e &amp; f &amp; g &amp; h \\ i &amp; j &amp; k &amp; l \\ m &amp; n &amp; o &amp; p \end{bmatrix}&#10;\begin{bmatrix} x \\ y \\ z \\ 1 \end{bmatrix}&#10;= 0&#10;$$&#10;&#10;\end{document}"/>
  <p:tag name="IGUANATEXSIZE" val="32"/>
  <p:tag name="IGUANATEXCURSOR" val="946"/>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95.40826"/>
  <p:tag name="ORIGINALWIDTH" val="399.034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A} \hvec{r}^\idx{T} = 0&#10;$$&#10;&#10;\end{document}"/>
  <p:tag name="IGUANATEXSIZE" val="32"/>
  <p:tag name="IGUANATEXCURSOR" val="845"/>
  <p:tag name="TRANSPARENCY" val="True"/>
  <p:tag name="FILENAME" val=""/>
  <p:tag name="INPUTTYPE" val="0"/>
  <p:tag name="LATEXENGINEID" val="1"/>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671.3437"/>
  <p:tag name="ORIGINALWIDTH" val="814.613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10;1 &amp; 0 &amp; 0 &amp; 0 \\ &#10;0 &amp; 1 &amp; 0 &amp; 0 \\ &#10;0 &amp; 0 &amp; 1 &amp; 0 \\ &#10;0 &amp; 0 &amp; 0 &amp; -4 \end{bmatrix}&#10;$$&#10;&#10;\end{document}"/>
  <p:tag name="IGUANATEXSIZE" val="32"/>
  <p:tag name="IGUANATEXCURSOR" val="865"/>
</p:tagLst>
</file>

<file path=ppt/tags/tag2.xml><?xml version="1.0" encoding="utf-8"?>
<p:tagLst xmlns:a="http://schemas.openxmlformats.org/drawingml/2006/main" xmlns:r="http://schemas.openxmlformats.org/officeDocument/2006/relationships" xmlns:p="http://schemas.openxmlformats.org/presentationml/2006/main">
  <p:tag name="ORIGINALHEIGHT" val="229.532"/>
  <p:tag name="ORIGINALWIDTH" val="1311.18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 = \left\{ \rvec{r} \left| f_\idx{implicit}(\rvec{r}) = 0 \right. \right\}&#10;$$&#10;&#10;\end{document}"/>
  <p:tag name="IGUANATEXSIZE" val="32"/>
  <p:tag name="IGUANATEXCURSOR" val="781"/>
</p:tagLst>
</file>

<file path=ppt/tags/tag20.xml><?xml version="1.0" encoding="utf-8"?>
<p:tagLst xmlns:a="http://schemas.openxmlformats.org/drawingml/2006/main" xmlns:r="http://schemas.openxmlformats.org/officeDocument/2006/relationships" xmlns:p="http://schemas.openxmlformats.org/presentationml/2006/main">
  <p:tag name="ORIGINALHEIGHT" val="150.75"/>
  <p:tag name="ORIGINALWIDTH" val="1153.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2 + y^2 + z^2 - 2^2 = 0&#10;$$&#10;&#10;\end{document}"/>
  <p:tag name="IGUANATEXSIZE" val="32"/>
  <p:tag name="IGUANATEXCURSOR" val="795"/>
  <p:tag name="TRANSPARENCY" val="True"/>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671.3437"/>
  <p:tag name="ORIGINALWIDTH" val="814.613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10;1 &amp; 0 &amp; 0 &amp; 0 \\ &#10;0 &amp; 1 &amp; 0 &amp; 0 \\ &#10;0 &amp; 0 &amp; -1 &amp; 0 \\ &#10;0 &amp; 0 &amp; 0 &amp; 0 \end{bmatrix}&#10;$$&#10;&#10;\end{document}"/>
  <p:tag name="IGUANATEXSIZE" val="32"/>
  <p:tag name="IGUANATEXCURSOR" val="865"/>
</p:tagLst>
</file>

<file path=ppt/tags/tag22.xml><?xml version="1.0" encoding="utf-8"?>
<p:tagLst xmlns:a="http://schemas.openxmlformats.org/drawingml/2006/main" xmlns:r="http://schemas.openxmlformats.org/officeDocument/2006/relationships" xmlns:p="http://schemas.openxmlformats.org/presentationml/2006/main">
  <p:tag name="ORIGINALHEIGHT" val="150.75"/>
  <p:tag name="ORIGINALWIDTH" val="8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2 + y^2 - z^2 = 0&#10;$$&#10;&#10;\end{document}"/>
  <p:tag name="IGUANATEXSIZE" val="32"/>
  <p:tag name="IGUANATEXCURSOR" val="795"/>
  <p:tag name="TRANSPARENCY" val="True"/>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48.5"/>
  <p:tag name="ORIGINALWIDTH" val="1030.5"/>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rvec{r}(t) = \rvec{e} + \uvec{d} t, t &gt; 0&#10;$$&#10;\end{document}"/>
  <p:tag name="IGUANATEXSIZE" val="28"/>
  <p:tag name="IGUANATEXCURSOR" val="848"/>
  <p:tag name="TRANSPARENCY" val="True"/>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18.8103"/>
  <p:tag name="ORIGINALWIDTH" val="628.85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t) = \rvec{e} + \uvec{d} \cdot t&#10;$$&#10;&#10;\end{document}"/>
  <p:tag name="IGUANATEXSIZE" val="24"/>
  <p:tag name="IGUANATEXCURSOR" val="787"/>
  <p:tag name="TRANSPARENCY" val="True"/>
  <p:tag name="FILENAME" val=""/>
  <p:tag name="INPUTTYPE" val="0"/>
  <p:tag name="LATEXENGINEID" val="1"/>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19.4103"/>
  <p:tag name="ORIGINALWIDTH" val="549.0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R^2&#10;$$&#10;&#10;\end{document}"/>
  <p:tag name="IGUANATEXSIZE" val="24"/>
  <p:tag name="IGUANATEXCURSOR" val="788"/>
  <p:tag name="TRANSPARENCY" val="True"/>
  <p:tag name="FILENAME" val=""/>
  <p:tag name="INPUTTYPE" val="0"/>
  <p:tag name="LATEXENGINEID" val="1"/>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48.00417"/>
  <p:tag name="ORIGINALWIDTH" val="39.6034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10;$$&#10;&#10;\end{document}"/>
  <p:tag name="IGUANATEXSIZE" val="24"/>
  <p:tag name="IGUANATEXCURSOR" val="787"/>
  <p:tag name="TRANSPARENCY" val="True"/>
  <p:tag name="FILENAME" val=""/>
  <p:tag name="INPUTTYPE" val="0"/>
  <p:tag name="LATEXENGINEID" val="1"/>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60.00835"/>
  <p:tag name="ORIGINALWIDTH" val="50.2570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c}&#10;$$&#10;&#10;\end{document}"/>
  <p:tag name="IGUANATEXSIZE" val="24"/>
  <p:tag name="IGUANATEXCURSOR" val="788"/>
</p:tagLst>
</file>

<file path=ppt/tags/tag28.xml><?xml version="1.0" encoding="utf-8"?>
<p:tagLst xmlns:a="http://schemas.openxmlformats.org/drawingml/2006/main" xmlns:r="http://schemas.openxmlformats.org/officeDocument/2006/relationships" xmlns:p="http://schemas.openxmlformats.org/presentationml/2006/main">
  <p:tag name="ORIGINALHEIGHT" val="86.26205"/>
  <p:tag name="ORIGINALWIDTH" val="79.51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10;$$&#10;&#10;\end{document}"/>
  <p:tag name="IGUANATEXSIZE" val="24"/>
  <p:tag name="IGUANATEXCURSOR" val="781"/>
</p:tagLst>
</file>

<file path=ppt/tags/tag29.xml><?xml version="1.0" encoding="utf-8"?>
<p:tagLst xmlns:a="http://schemas.openxmlformats.org/drawingml/2006/main" xmlns:r="http://schemas.openxmlformats.org/officeDocument/2006/relationships" xmlns:p="http://schemas.openxmlformats.org/presentationml/2006/main">
  <p:tag name="ORIGINALHEIGHT" val="120.0104"/>
  <p:tag name="ORIGINALWIDTH" val="1593.1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left( \rvec{r}(t) - \rvec{c} \right) \cdot \left( \rvec{r}(t) - \rvec{c} \right) = R^2&#10;$$&#10;&#10;\end{document}"/>
  <p:tag name="IGUANATEXSIZE" val="24"/>
  <p:tag name="IGUANATEXCURSOR" val="802"/>
  <p:tag name="TRANSPARENCY" val="True"/>
  <p:tag name="FILENAME" val=""/>
  <p:tag name="INPUTTYPE" val="0"/>
  <p:tag name="LATEXENGINEID" val="1"/>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69.5236"/>
  <p:tag name="ORIGINALWIDTH" val="931.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explicit}: \mathbb{R}^2 \rightarrow \mathbb{R}&#10;$$&#10;&#10;\end{document}"/>
  <p:tag name="IGUANATEXSIZE" val="28"/>
  <p:tag name="IGUANATEXCURSOR" val="810"/>
</p:tagLst>
</file>

<file path=ppt/tags/tag30.xml><?xml version="1.0" encoding="utf-8"?>
<p:tagLst xmlns:a="http://schemas.openxmlformats.org/drawingml/2006/main" xmlns:r="http://schemas.openxmlformats.org/officeDocument/2006/relationships" xmlns:p="http://schemas.openxmlformats.org/presentationml/2006/main">
  <p:tag name="ORIGINALHEIGHT" val="223.5312"/>
  <p:tag name="ORIGINALWIDTH" val="2190.30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eft( \rvec{e} + \uvec{d}(t) - \rvec{c} \right) \cdot \left( \rvec{e} + \uvec{d}(t) - \rvec{c} \right) - R^2 = 0&#10;$$&#10;&#10;\end{document}"/>
  <p:tag name="IGUANATEXSIZE" val="24"/>
  <p:tag name="IGUANATEXCURSOR" val="893"/>
</p:tagLst>
</file>

<file path=ppt/tags/tag31.xml><?xml version="1.0" encoding="utf-8"?>
<p:tagLst xmlns:a="http://schemas.openxmlformats.org/drawingml/2006/main" xmlns:r="http://schemas.openxmlformats.org/officeDocument/2006/relationships" xmlns:p="http://schemas.openxmlformats.org/presentationml/2006/main">
  <p:tag name="ORIGINALHEIGHT" val="223.5312"/>
  <p:tag name="ORIGINALWIDTH" val="3026.67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eft[ \uvec{d} \cdot \uvec{d} \right] \color{red} t^2 \color{black} +&#10;\left[ 2 (\rvec{e}- \rvec{c}) \cdot \uvec{d} \right] \color{red} t \color{black} +&#10;\left[ (\rvec{e}- \rvec{c}) \cdot (\rvec{e}- \rvec{c}) &#10; - R^2  \right]  = 0&#10;$$&#10;&#10;\end{document}"/>
  <p:tag name="IGUANATEXSIZE" val="24"/>
  <p:tag name="IGUANATEXCURSOR" val="916"/>
</p:tagLst>
</file>

<file path=ppt/tags/tag32.xml><?xml version="1.0" encoding="utf-8"?>
<p:tagLst xmlns:a="http://schemas.openxmlformats.org/drawingml/2006/main" xmlns:r="http://schemas.openxmlformats.org/officeDocument/2006/relationships" xmlns:p="http://schemas.openxmlformats.org/presentationml/2006/main">
  <p:tag name="ORIGINALHEIGHT" val="214.2186"/>
  <p:tag name="ORIGINALWIDTH" val="332.428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rvec{r}(t) - \rvec{c}}{R}&#10;$$&#10;&#10;\end{document}"/>
  <p:tag name="IGUANATEXSIZE" val="24"/>
  <p:tag name="IGUANATEXCURSOR" val="793"/>
  <p:tag name="TRANSPARENCY" val="True"/>
  <p:tag name="FILENAME" val=""/>
  <p:tag name="INPUTTYPE" val="0"/>
  <p:tag name="LATEXENGINEID" val="1"/>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50.771"/>
  <p:tag name="ORIGINALWIDTH" val="2354.57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a x^2 + b xy + c xz + d x + e yx + f y^2 + \ldots = 0&#10;$$&#10;&#10;\end{document}"/>
  <p:tag name="IGUANATEXSIZE" val="32"/>
  <p:tag name="IGUANATEXCURSOR" val="823"/>
  <p:tag name="TRANSPARENCY" val="True"/>
  <p:tag name="FILENAME" val=""/>
  <p:tag name="INPUTTYPE" val="0"/>
  <p:tag name="LATEXENGINEID" val="1"/>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672"/>
  <p:tag name="ORIGINALWIDTH" val="209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x &amp; y &amp; z &amp; 1 \end{bmatrix}&#10;\begin{bmatrix} a &amp; b &amp; c &amp; d \\ e &amp; f &amp; g &amp; h \\ i &amp; j &amp; k &amp; l \\ m &amp; n &amp; o &amp; p \end{bmatrix}&#10;\begin{bmatrix} x \\ y \\ z \\ 1 \end{bmatrix}&#10;= 0&#10;$$&#10;&#10;\end{document}"/>
  <p:tag name="IGUANATEXSIZE" val="32"/>
  <p:tag name="IGUANATEXCURSOR" val="946"/>
  <p:tag name="TRANSPARENCY" val="True"/>
  <p:tag name="FILENAME" val=""/>
  <p:tag name="INPUTTYPE" val="0"/>
  <p:tag name="LATEXENGINEID" val="0"/>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ORIGINALHEIGHT" val="118.5"/>
  <p:tag name="ORIGINALWIDTH" val="49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A} \hvec{r}^\idx{T} = 0&#10;$$&#10;&#10;\end{document}"/>
  <p:tag name="IGUANATEXSIZE" val="32"/>
  <p:tag name="IGUANATEXCURSOR" val="854"/>
  <p:tag name="TRANSPARENCY" val="True"/>
  <p:tag name="FILENAME" val=""/>
  <p:tag name="INPUTTYPE" val="0"/>
  <p:tag name="LATEXENGINEID" val="0"/>
  <p:tag name="TEMPFOLDER" val="c:\temp\"/>
</p:tagLst>
</file>

<file path=ppt/tags/tag36.xml><?xml version="1.0" encoding="utf-8"?>
<p:tagLst xmlns:a="http://schemas.openxmlformats.org/drawingml/2006/main" xmlns:r="http://schemas.openxmlformats.org/officeDocument/2006/relationships" xmlns:p="http://schemas.openxmlformats.org/presentationml/2006/main">
  <p:tag name="ORIGINALHEIGHT" val="117.6102"/>
  <p:tag name="ORIGINALWIDTH" val="628.85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hat{\breve{#1}}}}}&#10;\newcommand{\cuvec}[1]{\mathbf{{\hat{#1}}}}&#10;%\newcommand{\rgb}[1]{\bm{#1}}&#10;\newcommand{\rgb}[1]{\bm{{\accentset{\color{red}.\color[rgb]{0, 0.5, 0}.\color{blue}.}{#1}}}}&#10;\newcommand{\idx}[1]{\mathrm{#1}}&#10;\pagestyle{empty}&#10;\begin{document}&#10;&#10;$$&#10;\hvec{r}(t) = \hvec{e} + \hvec{d} \cdot t&#10;$$&#10;&#10;\end{document}"/>
  <p:tag name="IGUANATEXSIZE" val="32"/>
  <p:tag name="IGUANATEXCURSOR" val="896"/>
  <p:tag name="TRANSPARENCY" val="True"/>
  <p:tag name="FILENAME" val=""/>
  <p:tag name="INPUTTYPE" val="0"/>
  <p:tag name="LATEXENGINEID" val="1"/>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43.27"/>
  <p:tag name="ORIGINALWIDTH" val="583.581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hat{\breve{#1}}}}}&#10;\newcommand{\cuvec}[1]{\mathbf{{\hat{#1}}}}&#10;%\newcommand{\rgb}[1]{\bm{#1}}&#10;\newcommand{\rgb}[1]{\bm{{\accentset{\color{red}.\color[rgb]{0, 0.5, 0}.\color{blue}.}{#1}}}}&#10;\newcommand{\idx}[1]{\mathrm{#1}}&#10;\pagestyle{empty}&#10;\begin{document}&#10;&#10;$$&#10;[e_\idx{x}, e_\idx{y}, e_\idx{z}, 1]&#10;$$&#10;&#10;\end{document}"/>
  <p:tag name="IGUANATEXSIZE" val="32"/>
  <p:tag name="IGUANATEXCURSOR" val="898"/>
</p:tagLst>
</file>

<file path=ppt/tags/tag38.xml><?xml version="1.0" encoding="utf-8"?>
<p:tagLst xmlns:a="http://schemas.openxmlformats.org/drawingml/2006/main" xmlns:r="http://schemas.openxmlformats.org/officeDocument/2006/relationships" xmlns:p="http://schemas.openxmlformats.org/presentationml/2006/main">
  <p:tag name="ORIGINALHEIGHT" val="162.0226"/>
  <p:tag name="ORIGINALWIDTH" val="627.0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hat{\breve{#1}}}}}&#10;\newcommand{\cuvec}[1]{\mathbf{{\hat{#1}}}}&#10;%\newcommand{\rgb}[1]{\bm{#1}}&#10;\newcommand{\rgb}[1]{\bm{{\accentset{\color{red}.\color[rgb]{0, 0.5, 0}.\color{blue}.}{#1}}}}&#10;\newcommand{\idx}[1]{\mathrm{#1}}&#10;\pagestyle{empty}&#10;\begin{document}&#10;&#10;$$&#10;[\hat{d}_\idx{x}, \hat{d}_\idx{y}, \hat{d}_\idx{z}, 0]&#10;$$&#10;&#10;\end{document}"/>
  <p:tag name="IGUANATEXSIZE" val="32"/>
  <p:tag name="IGUANATEXCURSOR" val="922"/>
</p:tagLst>
</file>

<file path=ppt/tags/tag39.xml><?xml version="1.0" encoding="utf-8"?>
<p:tagLst xmlns:a="http://schemas.openxmlformats.org/drawingml/2006/main" xmlns:r="http://schemas.openxmlformats.org/officeDocument/2006/relationships" xmlns:p="http://schemas.openxmlformats.org/presentationml/2006/main">
  <p:tag name="ORIGINALHEIGHT" val="149.2709"/>
  <p:tag name="ORIGINALWIDTH" val="1249.67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vec{e} + \huvec{d} t) \rmx{A} (\hvec{e} + \huvec{d} t)^\idx{T} = 0&#10;$$&#10;&#10;\end{document}"/>
  <p:tag name="IGUANATEXSIZE" val="32"/>
  <p:tag name="IGUANATEXCURSOR" val="930"/>
  <p:tag name="TRANSPARENCY" val="True"/>
  <p:tag name="FILENAME" val=""/>
  <p:tag name="INPUTTYPE" val="0"/>
  <p:tag name="LATEXENGINEID" val="1"/>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69.5236"/>
  <p:tag name="ORIGINALWIDTH" val="948.132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implicit}: \mathbb{R}^3 \rightarrow \mathbb{R}&#10;$$&#10;&#10;\end{document}"/>
  <p:tag name="IGUANATEXSIZE" val="28"/>
  <p:tag name="IGUANATEXCURSOR" val="810"/>
</p:tagLst>
</file>

<file path=ppt/tags/tag40.xml><?xml version="1.0" encoding="utf-8"?>
<p:tagLst xmlns:a="http://schemas.openxmlformats.org/drawingml/2006/main" xmlns:r="http://schemas.openxmlformats.org/officeDocument/2006/relationships" xmlns:p="http://schemas.openxmlformats.org/presentationml/2006/main">
  <p:tag name="ORIGINALHEIGHT" val="149.2709"/>
  <p:tag name="ORIGINALWIDTH" val="1348.68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vec{e} + \huvec{d} t) (\rmx{A}\hvec{e} + \rmx{A} \huvec{d} t)^\idx{T} = 0&#10;$$&#10;&#10;\end{document}"/>
  <p:tag name="IGUANATEXSIZE" val="32"/>
  <p:tag name="IGUANATEXCURSOR" val="937"/>
  <p:tag name="TRANSPARENCY" val="True"/>
  <p:tag name="FILENAME" val=""/>
  <p:tag name="INPUTTYPE" val="0"/>
  <p:tag name="LATEXENGINEID" val="1"/>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154.5216"/>
  <p:tag name="ORIGINALWIDTH" val="2040.2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vec{e} \rmx{A} \hvec{e}^\idx{T} +&#10;\huvec{d} t \rmx{A} \hvec{e}^\idx{T} +&#10;\hvec{e} \rmx{A} \huvec{d}^\idx{T} t +&#10;\huvec{d} t \rmx{A} \huvec{d}^\idx{T} t = 0&#10;$$&#10;&#10;\end{document}"/>
  <p:tag name="IGUANATEXSIZE" val="32"/>
  <p:tag name="IGUANATEXCURSOR" val="1016"/>
  <p:tag name="TRANSPARENCY" val="True"/>
  <p:tag name="FILENAME" val=""/>
  <p:tag name="INPUTTYPE" val="0"/>
  <p:tag name="LATEXENGINEID" val="1"/>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76.2746"/>
  <p:tag name="ORIGINALWIDTH" val="2110.04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uvec{d} \rmx{A} \huvec{d}^\idx{T} t^2&#10;+ (\huvec{d} \rmx{A} \hvec{e}^\idx{T} +&#10;\hvec{e} \rmx{A} \huvec{d}^\idx{T}) t + &#10; \hvec{e} \rmx{A} \hvec{e}^\idx{T} = 0&#10;$$&#10;&#10;\end{document}"/>
  <p:tag name="IGUANATEXSIZE" val="32"/>
  <p:tag name="IGUANATEXCURSOR" val="1020"/>
  <p:tag name="TRANSPARENCY" val="True"/>
  <p:tag name="FILENAME" val=""/>
  <p:tag name="INPUTTYPE" val="0"/>
  <p:tag name="LATEXENGINEID" val="1"/>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118.5165"/>
  <p:tag name="ORIGINALWIDTH" val="285.039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rvec{v}\cdot\rvec{v}^\idx{T}&#10;$$&#10;&#10;\end{document}"/>
  <p:tag name="IGUANATEXSIZE" val="20"/>
  <p:tag name="IGUANATEXCURSOR" val="883"/>
  <p:tag name="TRANSPARENCY" val="True"/>
  <p:tag name="FILENAME" val=""/>
  <p:tag name="INPUTTYPE" val="0"/>
  <p:tag name="LATEXENGINEID" val="1"/>
  <p:tag name="TEMPFOLDER" val="c:\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27.5178"/>
  <p:tag name="ORIGINALWIDTH" val="849.868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a t^2 + b t + c = 0&#10;$$&#10;&#10;\end{document}"/>
  <p:tag name="IGUANATEXSIZE" val="32"/>
  <p:tag name="IGUANATEXCURSOR" val="884"/>
  <p:tag name="TRANSPARENCY" val="True"/>
  <p:tag name="FILENAME" val=""/>
  <p:tag name="INPUTTYPE" val="0"/>
  <p:tag name="LATEXENGINEID" val="1"/>
  <p:tag name="TEMPFOLDER" val="c:\temp\"/>
</p:tagLst>
</file>

<file path=ppt/tags/tag45.xml><?xml version="1.0" encoding="utf-8"?>
<p:tagLst xmlns:a="http://schemas.openxmlformats.org/drawingml/2006/main" xmlns:r="http://schemas.openxmlformats.org/officeDocument/2006/relationships" xmlns:p="http://schemas.openxmlformats.org/presentationml/2006/main">
  <p:tag name="ORIGINALHEIGHT" val="286.54"/>
  <p:tag name="ORIGINALWIDTH" val="1223.42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t_{1,2} = \frac{-b \pm \sqrt{b^2-4ac}}{2a}&#10;$$&#10;&#10;\end{document}"/>
  <p:tag name="IGUANATEXSIZE" val="32"/>
  <p:tag name="IGUANATEXCURSOR" val="887"/>
  <p:tag name="TRANSPARENCY" val="True"/>
  <p:tag name="FILENAME" val=""/>
  <p:tag name="INPUTTYPE" val="0"/>
  <p:tag name="LATEXENGINEID" val="1"/>
  <p:tag name="TEMPFOLDER" val="c:\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76.2746"/>
  <p:tag name="ORIGINALWIDTH" val="2110.04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uvec{d} \rmx{A} \huvec{d}^\idx{T} t^2&#10;+ (\huvec{d} \rmx{A} \hvec{e}^\idx{T} +&#10;\hvec{e} \rmx{A} \huvec{d}^\idx{T}) t + &#10; \hvec{e} \rmx{A} \hvec{e}^\idx{T} = 0&#10;$$&#10;&#10;\end{document}"/>
  <p:tag name="IGUANATEXSIZE" val="32"/>
  <p:tag name="IGUANATEXCURSOR" val="1020"/>
  <p:tag name="TRANSPARENCY" val="True"/>
  <p:tag name="FILENAME" val=""/>
  <p:tag name="INPUTTYPE" val="0"/>
  <p:tag name="LATEXENGINEID" val="1"/>
  <p:tag name="TEMPFOLDER" val="c:\temp\"/>
</p:tagLst>
</file>

<file path=ppt/tags/tag47.xml><?xml version="1.0" encoding="utf-8"?>
<p:tagLst xmlns:a="http://schemas.openxmlformats.org/drawingml/2006/main" xmlns:r="http://schemas.openxmlformats.org/officeDocument/2006/relationships" xmlns:p="http://schemas.openxmlformats.org/presentationml/2006/main">
  <p:tag name="ORIGINALHEIGHT" val="289.5404"/>
  <p:tag name="ORIGINALWIDTH" val="654.091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1}{| \rvec{r} - \rvec{c} |^2} = L&#10;$$&#10;&#10;\end{document}"/>
  <p:tag name="IGUANATEXSIZE" val="28"/>
  <p:tag name="IGUANATEXCURSOR" val="819"/>
</p:tagLst>
</file>

<file path=ppt/tags/tag48.xml><?xml version="1.0" encoding="utf-8"?>
<p:tagLst xmlns:a="http://schemas.openxmlformats.org/drawingml/2006/main" xmlns:r="http://schemas.openxmlformats.org/officeDocument/2006/relationships" xmlns:p="http://schemas.openxmlformats.org/presentationml/2006/main">
  <p:tag name="ORIGINALHEIGHT" val="306.7928"/>
  <p:tag name="ORIGINALWIDTH" val="856.619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um_i \frac{1}{| \rvec{r} - \rvec{c}_i |^2} = L&#10;$$&#10;&#10;\end{document}"/>
  <p:tag name="IGUANATEXSIZE" val="28"/>
  <p:tag name="IGUANATEXCURSOR" val="819"/>
</p:tagLst>
</file>

<file path=ppt/tags/tag49.xml><?xml version="1.0" encoding="utf-8"?>
<p:tagLst xmlns:a="http://schemas.openxmlformats.org/drawingml/2006/main" xmlns:r="http://schemas.openxmlformats.org/officeDocument/2006/relationships" xmlns:p="http://schemas.openxmlformats.org/presentationml/2006/main">
  <p:tag name="ORIGINALHEIGHT" val="223.5312"/>
  <p:tag name="ORIGINALWIDTH" val="1612.7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nabla f( \rvec{r}) = &#10;\begin{bmatrix}&#10;\frac{\partial f( \rvec{r})}{\partial r_\idx{x}} &amp;&#10;\frac{\partial f( \rvec{r})}{\partial r_\idx{y}} &amp;&#10;\frac{\partial f( \rvec{r})}{\partial r_\idx{z}}&#10;\end{bmatrix}&#10;$$&#10;&#10;&#10;\end{document}"/>
  <p:tag name="IGUANATEXSIZE" val="28"/>
  <p:tag name="IGUANATEXCURSOR" val="948"/>
</p:tagLst>
</file>

<file path=ppt/tags/tag5.xml><?xml version="1.0" encoding="utf-8"?>
<p:tagLst xmlns:a="http://schemas.openxmlformats.org/drawingml/2006/main" xmlns:r="http://schemas.openxmlformats.org/officeDocument/2006/relationships" xmlns:p="http://schemas.openxmlformats.org/presentationml/2006/main">
  <p:tag name="ORIGINALHEIGHT" val="60.00835"/>
  <p:tag name="ORIGINALWIDTH" val="49.5069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10;$$&#10;&#10;\end{document}"/>
  <p:tag name="IGUANATEXSIZE" val="32"/>
  <p:tag name="IGUANATEXCURSOR" val="788"/>
</p:tagLst>
</file>

<file path=ppt/tags/tag50.xml><?xml version="1.0" encoding="utf-8"?>
<p:tagLst xmlns:a="http://schemas.openxmlformats.org/drawingml/2006/main" xmlns:r="http://schemas.openxmlformats.org/officeDocument/2006/relationships" xmlns:p="http://schemas.openxmlformats.org/presentationml/2006/main">
  <p:tag name="ORIGINALHEIGHT" val="119.4103"/>
  <p:tag name="ORIGINALWIDTH" val="549.0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R^2&#10;$$&#10;&#10;\end{document}"/>
  <p:tag name="IGUANATEXSIZE" val="24"/>
  <p:tag name="IGUANATEXCURSOR" val="788"/>
  <p:tag name="TRANSPARENCY" val="True"/>
  <p:tag name="FILENAME" val=""/>
  <p:tag name="INPUTTYPE" val="0"/>
  <p:tag name="LATEXENGINEID" val="1"/>
  <p:tag name="TEMPFOLDER" val="c:\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19.4103"/>
  <p:tag name="ORIGINALWIDTH" val="724.862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R^2 = 0 &#10;$$&#10;&#10;\end{document}"/>
  <p:tag name="IGUANATEXSIZE" val="24"/>
  <p:tag name="IGUANATEXCURSOR" val="788"/>
  <p:tag name="TRANSPARENCY" val="True"/>
  <p:tag name="FILENAME" val=""/>
  <p:tag name="INPUTTYPE" val="0"/>
  <p:tag name="LATEXENGINEID" val="1"/>
  <p:tag name="TEMPFOLDER" val="c:\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05.6091"/>
  <p:tag name="ORIGINALWIDTH" val="372.632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vec{r}) = 0 &#10;$$&#10;&#10;\end{document}"/>
  <p:tag name="IGUANATEXSIZE" val="24"/>
  <p:tag name="IGUANATEXCURSOR" val="789"/>
  <p:tag name="TRANSPARENCY" val="True"/>
  <p:tag name="FILENAME" val=""/>
  <p:tag name="INPUTTYPE" val="0"/>
  <p:tag name="LATEXENGINEID" val="1"/>
  <p:tag name="TEMPFOLDER" val="c:\temp\"/>
</p:tagLst>
</file>

<file path=ppt/tags/tag53.xml><?xml version="1.0" encoding="utf-8"?>
<p:tagLst xmlns:a="http://schemas.openxmlformats.org/drawingml/2006/main" xmlns:r="http://schemas.openxmlformats.org/officeDocument/2006/relationships" xmlns:p="http://schemas.openxmlformats.org/presentationml/2006/main">
  <p:tag name="ORIGINALHEIGHT" val="162.0226"/>
  <p:tag name="ORIGINALWIDTH" val="2941.9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x, y, z) = (x - c_\idx{x})^2 + (y - c_\idx{y})^2 + (z - c_\idx{z})^2 - R^2= 0&#10;$$&#10;&#10;\end{document}"/>
  <p:tag name="IGUANATEXSIZE" val="24"/>
  <p:tag name="IGUANATEXCURSOR" val="860"/>
  <p:tag name="TRANSPARENCY" val="True"/>
  <p:tag name="FILENAME" val=""/>
  <p:tag name="INPUTTYPE" val="0"/>
  <p:tag name="LATEXENGINEID" val="1"/>
  <p:tag name="TEMPFOLDER" val="c:\temp\"/>
</p:tagLst>
</file>

<file path=ppt/tags/tag54.xml><?xml version="1.0" encoding="utf-8"?>
<p:tagLst xmlns:a="http://schemas.openxmlformats.org/drawingml/2006/main" xmlns:r="http://schemas.openxmlformats.org/officeDocument/2006/relationships" xmlns:p="http://schemas.openxmlformats.org/presentationml/2006/main">
  <p:tag name="ORIGINALHEIGHT" val="268.5375"/>
  <p:tag name="ORIGINALWIDTH" val="1864.7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x, y, z)}{\partial x} = 2 (x - c_\idx{x}) + 0 + 0 - 0&#10;$$&#10;&#10;\end{document}"/>
  <p:tag name="IGUANATEXSIZE" val="24"/>
  <p:tag name="IGUANATEXCURSOR" val="820"/>
  <p:tag name="TRANSPARENCY" val="True"/>
  <p:tag name="FILENAME" val=""/>
  <p:tag name="INPUTTYPE" val="0"/>
  <p:tag name="LATEXENGINEID" val="1"/>
  <p:tag name="TEMPFOLDER" val="c:\temp\"/>
</p:tagLst>
</file>

<file path=ppt/tags/tag55.xml><?xml version="1.0" encoding="utf-8"?>
<p:tagLst xmlns:a="http://schemas.openxmlformats.org/drawingml/2006/main" xmlns:r="http://schemas.openxmlformats.org/officeDocument/2006/relationships" xmlns:p="http://schemas.openxmlformats.org/presentationml/2006/main">
  <p:tag name="ORIGINALHEIGHT" val="261.7865"/>
  <p:tag name="ORIGINALWIDTH" val="807.862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partial x} = 2 (x - c_\idx{x})&#10;$$&#10;&#10;\end{document}"/>
  <p:tag name="IGUANATEXSIZE" val="24"/>
  <p:tag name="IGUANATEXCURSOR" val="816"/>
  <p:tag name="TRANSPARENCY" val="True"/>
  <p:tag name="FILENAME" val=""/>
  <p:tag name="INPUTTYPE" val="0"/>
  <p:tag name="LATEXENGINEID" val="1"/>
  <p:tag name="TEMPFOLDER" val="c:\temp\"/>
</p:tagLst>
</file>

<file path=ppt/tags/tag56.xml><?xml version="1.0" encoding="utf-8"?>
<p:tagLst xmlns:a="http://schemas.openxmlformats.org/drawingml/2006/main" xmlns:r="http://schemas.openxmlformats.org/officeDocument/2006/relationships" xmlns:p="http://schemas.openxmlformats.org/presentationml/2006/main">
  <p:tag name="ORIGINALHEIGHT" val="294.7911"/>
  <p:tag name="ORIGINALWIDTH" val="807.862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partial y} = 2 (y - c_\idx{y})&#10;$$&#10;&#10;\end{document}"/>
  <p:tag name="IGUANATEXSIZE" val="24"/>
  <p:tag name="IGUANATEXCURSOR" val="816"/>
  <p:tag name="TRANSPARENCY" val="True"/>
  <p:tag name="FILENAME" val=""/>
  <p:tag name="INPUTTYPE" val="0"/>
  <p:tag name="LATEXENGINEID" val="1"/>
  <p:tag name="TEMPFOLDER" val="c:\temp\"/>
</p:tagLst>
</file>

<file path=ppt/tags/tag57.xml><?xml version="1.0" encoding="utf-8"?>
<p:tagLst xmlns:a="http://schemas.openxmlformats.org/drawingml/2006/main" xmlns:r="http://schemas.openxmlformats.org/officeDocument/2006/relationships" xmlns:p="http://schemas.openxmlformats.org/presentationml/2006/main">
  <p:tag name="ORIGINALHEIGHT" val="261.7865"/>
  <p:tag name="ORIGINALWIDTH" val="795.86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partial z} = 2 (z - c_\idx{z})&#10;$$&#10;&#10;\end{document}"/>
  <p:tag name="IGUANATEXSIZE" val="24"/>
  <p:tag name="IGUANATEXCURSOR" val="816"/>
  <p:tag name="TRANSPARENCY" val="True"/>
  <p:tag name="FILENAME" val=""/>
  <p:tag name="INPUTTYPE" val="0"/>
  <p:tag name="LATEXENGINEID" val="1"/>
  <p:tag name="TEMPFOLDER" val="c:\temp\"/>
</p:tagLst>
</file>

<file path=ppt/tags/tag58.xml><?xml version="1.0" encoding="utf-8"?>
<p:tagLst xmlns:a="http://schemas.openxmlformats.org/drawingml/2006/main" xmlns:r="http://schemas.openxmlformats.org/officeDocument/2006/relationships" xmlns:p="http://schemas.openxmlformats.org/presentationml/2006/main">
  <p:tag name="ORIGINALHEIGHT" val="143.27"/>
  <p:tag name="ORIGINALWIDTH" val="2595.36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nabla f(x, y, z) = 2 (x - c_\idx{x}, y - c_\idx{y}, z - c_\idx{z}) = 2(\rvec{r} - \rvec{c})&#10;$$&#10;&#10;\end{document}"/>
  <p:tag name="IGUANATEXSIZE" val="24"/>
  <p:tag name="IGUANATEXCURSOR" val="872"/>
  <p:tag name="TRANSPARENCY" val="True"/>
  <p:tag name="FILENAME" val=""/>
  <p:tag name="INPUTTYPE" val="0"/>
  <p:tag name="LATEXENGINEID" val="1"/>
  <p:tag name="TEMPFOLDER" val="c:\temp\"/>
</p:tagLst>
</file>

<file path=ppt/tags/tag59.xml><?xml version="1.0" encoding="utf-8"?>
<p:tagLst xmlns:a="http://schemas.openxmlformats.org/drawingml/2006/main" xmlns:r="http://schemas.openxmlformats.org/officeDocument/2006/relationships" xmlns:p="http://schemas.openxmlformats.org/presentationml/2006/main">
  <p:tag name="ORIGINALHEIGHT" val="48.00417"/>
  <p:tag name="ORIGINALWIDTH" val="39.6034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10;$$&#10;&#10;\end{document}"/>
  <p:tag name="IGUANATEXSIZE" val="24"/>
  <p:tag name="IGUANATEXCURSOR" val="788"/>
  <p:tag name="TRANSPARENCY" val="True"/>
  <p:tag name="FILENAME" val=""/>
  <p:tag name="INPUTTYPE" val="0"/>
  <p:tag name="LATEXENGINEID" val="1"/>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65.023"/>
  <p:tag name="ORIGINALWIDTH" val="1074.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parametric}: \mathbb{R} \rightarrow \mathbb{R}^3&#10;$$&#10;&#10;\end{document}"/>
  <p:tag name="IGUANATEXSIZE" val="28"/>
  <p:tag name="IGUANATEXCURSOR" val="797"/>
</p:tagLst>
</file>

<file path=ppt/tags/tag60.xml><?xml version="1.0" encoding="utf-8"?>
<p:tagLst xmlns:a="http://schemas.openxmlformats.org/drawingml/2006/main" xmlns:r="http://schemas.openxmlformats.org/officeDocument/2006/relationships" xmlns:p="http://schemas.openxmlformats.org/presentationml/2006/main">
  <p:tag name="ORIGINALHEIGHT" val="48.00417"/>
  <p:tag name="ORIGINALWIDTH" val="40.2034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c}&#10;$$&#10;&#10;\end{document}"/>
  <p:tag name="IGUANATEXSIZE" val="24"/>
  <p:tag name="IGUANATEXCURSOR" val="787"/>
  <p:tag name="TRANSPARENCY" val="True"/>
  <p:tag name="FILENAME" val=""/>
  <p:tag name="INPUTTYPE" val="0"/>
  <p:tag name="LATEXENGINEID" val="1"/>
  <p:tag name="TEMPFOLDER" val="c:\temp\"/>
</p:tagLst>
</file>

<file path=ppt/tags/tag61.xml><?xml version="1.0" encoding="utf-8"?>
<p:tagLst xmlns:a="http://schemas.openxmlformats.org/drawingml/2006/main" xmlns:r="http://schemas.openxmlformats.org/officeDocument/2006/relationships" xmlns:p="http://schemas.openxmlformats.org/presentationml/2006/main">
  <p:tag name="ORIGINALHEIGHT" val="223.5312"/>
  <p:tag name="ORIGINALWIDTH" val="2638.86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nabla \hvec{r} \rmx{A} \hvec{r}^\idx{T} =&#10;\begin{bmatrix} x &amp; y &amp; z &amp; 1 \end{bmatrix}&#10;\rmx{A}^\idx{T}&#10;+&#10;\begin{bmatrix} x &amp; y &amp; z &amp; 1 \end{bmatrix}&#10;\rmx{A} =&#10;$$&#10;&#10;\end{document}"/>
  <p:tag name="IGUANATEXSIZE" val="32"/>
  <p:tag name="IGUANATEXCURSOR" val="984"/>
  <p:tag name="TRANSPARENCY" val="True"/>
  <p:tag name="FILENAME" val=""/>
  <p:tag name="INPUTTYPE" val="0"/>
  <p:tag name="LATEXENGINEID" val="1"/>
  <p:tag name="TEMPFOLDER" val="c:\temp\"/>
</p:tagLst>
</file>

<file path=ppt/tags/tag62.xml><?xml version="1.0" encoding="utf-8"?>
<p:tagLst xmlns:a="http://schemas.openxmlformats.org/drawingml/2006/main" xmlns:r="http://schemas.openxmlformats.org/officeDocument/2006/relationships" xmlns:p="http://schemas.openxmlformats.org/presentationml/2006/main">
  <p:tag name="ORIGINALHEIGHT" val="102.0088"/>
  <p:tag name="ORIGINALWIDTH" val="410.435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rmx{A}^\idx{T}&#10;+&#10;\hvec{r}&#10;\rmx{A}&#10;$$&#10;&#10;\end{document}"/>
  <p:tag name="IGUANATEXSIZE" val="32"/>
  <p:tag name="IGUANATEXCURSOR" val="836"/>
  <p:tag name="TRANSPARENCY" val="True"/>
  <p:tag name="FILENAME" val=""/>
  <p:tag name="INPUTTYPE" val="0"/>
  <p:tag name="LATEXENGINEID" val="1"/>
  <p:tag name="TEMPFOLDER" val="c:\temp\"/>
</p:tagLst>
</file>

<file path=ppt/tags/tag63.xml><?xml version="1.0" encoding="utf-8"?>
<p:tagLst xmlns:a="http://schemas.openxmlformats.org/drawingml/2006/main" xmlns:r="http://schemas.openxmlformats.org/officeDocument/2006/relationships" xmlns:p="http://schemas.openxmlformats.org/presentationml/2006/main">
  <p:tag name="ORIGINALHEIGHT" val="246.0343"/>
  <p:tag name="ORIGINALWIDTH" val="979.636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uvec{n} = \left( \hvec{r}\rmx{A}^\idx{T} &#10;+&#10;\hvec{r}&#10;\rmx{A} \right)^\wedge&#10;$$&#10;&#10;\end{document}"/>
  <p:tag name="IGUANATEXSIZE" val="32"/>
  <p:tag name="IGUANATEXCURSOR" val="898"/>
  <p:tag name="TRANSPARENCY" val="True"/>
  <p:tag name="FILENAME" val=""/>
  <p:tag name="INPUTTYPE" val="0"/>
  <p:tag name="LATEXENGINEID" val="1"/>
  <p:tag name="TEMPFOLDER" val="c:\temp\"/>
</p:tagLst>
</file>

<file path=ppt/tags/tag64.xml><?xml version="1.0" encoding="utf-8"?>
<p:tagLst xmlns:a="http://schemas.openxmlformats.org/drawingml/2006/main" xmlns:r="http://schemas.openxmlformats.org/officeDocument/2006/relationships" xmlns:p="http://schemas.openxmlformats.org/presentationml/2006/main">
  <p:tag name="ORIGINALHEIGHT" val="95.40826"/>
  <p:tag name="ORIGINALWIDTH" val="390.03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B} \hvec{r}^\idx{T} = 0&#10;$$&#10;&#10;\end{document}"/>
  <p:tag name="IGUANATEXSIZE" val="32"/>
  <p:tag name="IGUANATEXCURSOR" val="836"/>
  <p:tag name="TRANSPARENCY" val="True"/>
  <p:tag name="FILENAME" val=""/>
  <p:tag name="INPUTTYPE" val="0"/>
  <p:tag name="LATEXENGINEID" val="1"/>
  <p:tag name="TEMPFOLDER" val="c:\temp\"/>
</p:tagLst>
</file>

<file path=ppt/tags/tag65.xml><?xml version="1.0" encoding="utf-8"?>
<p:tagLst xmlns:a="http://schemas.openxmlformats.org/drawingml/2006/main" xmlns:r="http://schemas.openxmlformats.org/officeDocument/2006/relationships" xmlns:p="http://schemas.openxmlformats.org/presentationml/2006/main">
  <p:tag name="ORIGINALHEIGHT" val="97.8085"/>
  <p:tag name="ORIGINALWIDTH" val="390.03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B} \hvec{r}^\idx{T} &gt; 0&#10;$$&#10;&#10;\end{document}"/>
  <p:tag name="IGUANATEXSIZE" val="32"/>
  <p:tag name="IGUANATEXCURSOR" val="856"/>
  <p:tag name="TRANSPARENCY" val="True"/>
  <p:tag name="FILENAME" val=""/>
  <p:tag name="INPUTTYPE" val="0"/>
  <p:tag name="LATEXENGINEID" val="1"/>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5.4109"/>
  <p:tag name="ORIGINALWIDTH" val="2546.02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 = \left\{ \rvec{r} \left| \exists u \exists v : u \in [0, 1] \wedge v \in [0, 1] \wedge  \rvec{r} = f_\idx{parametric}(u,v) \right. \right\}&#10;$$&#10;&#10;\end{document}"/>
  <p:tag name="IGUANATEXSIZE" val="32"/>
  <p:tag name="IGUANATEXCURSOR" val="781"/>
  <p:tag name="TRANSPARENCY" val="True"/>
  <p:tag name="FILENAME" val=""/>
  <p:tag name="INPUTTYPE" val="0"/>
  <p:tag name="LATEXENGINEID" val="1"/>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95.40826"/>
  <p:tag name="ORIGINALWIDTH" val="527.445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 = 16 \sin^3 t&#10;$$&#10;&#10;\end{document}"/>
  <p:tag name="IGUANATEXSIZE" val="32"/>
  <p:tag name="IGUANATEXCURSOR" val="795"/>
  <p:tag name="TRANSPARENCY" val="True"/>
  <p:tag name="FILENAME" val=""/>
  <p:tag name="INPUTTYPE" val="0"/>
  <p:tag name="LATEXENGINEID" val="1"/>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96.00835"/>
  <p:tag name="ORIGINALWIDTH" val="1724.54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y = 13 \cos t + 5 \cos 2t - 2 \cos 3t -\cos 4t&#10;$$&#10;&#10;\end{document}"/>
  <p:tag name="IGUANATEXSIZE" val="32"/>
  <p:tag name="IGUANATEXCURSOR" val="820"/>
  <p:tag name="TRANSPARENCY" val="True"/>
  <p:tag name="FILENAME" val=""/>
  <p:tag name="INPUTTYPE" val="0"/>
  <p:tag name="LATEXENGINEID" val="1"/>
  <p:tag name="TEMPFOLDER" val="c:\temp\"/>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B050"/>
      </a:dk2>
      <a:lt2>
        <a:srgbClr val="FFFFFF"/>
      </a:lt2>
      <a:accent1>
        <a:srgbClr val="0070C0"/>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38373</TotalTime>
  <Words>2400</Words>
  <Application>Microsoft Office PowerPoint</Application>
  <PresentationFormat>Widescreen</PresentationFormat>
  <Paragraphs>249</Paragraphs>
  <Slides>37</Slides>
  <Notes>13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Consolas</vt:lpstr>
      <vt:lpstr>Orthodox Herbertarian</vt:lpstr>
      <vt:lpstr>Times New Roman</vt:lpstr>
      <vt:lpstr>Whipsmart</vt:lpstr>
      <vt:lpstr>Office Theme</vt:lpstr>
      <vt:lpstr>Klip</vt:lpstr>
      <vt:lpstr>Computer Graphics rays and Quadrics</vt:lpstr>
      <vt:lpstr>Surfaces as point sets</vt:lpstr>
      <vt:lpstr>Do you recognize this?</vt:lpstr>
      <vt:lpstr>Do you recognize this?</vt:lpstr>
      <vt:lpstr>Implicit surface equations: sphere</vt:lpstr>
      <vt:lpstr>Implicit surface equations: inifinite cylinder, axis y</vt:lpstr>
      <vt:lpstr>Implicit surface equations: quadrics</vt:lpstr>
      <vt:lpstr>Implicit surface equations: quadrics</vt:lpstr>
      <vt:lpstr>Quadric examples: origin-centered sphere of radius 2</vt:lpstr>
      <vt:lpstr>Quadric examples: 45° cone around z axis</vt:lpstr>
      <vt:lpstr>3D rendering:  The illusion of watching a 3D scene</vt:lpstr>
      <vt:lpstr>Image synthesis by ray casting</vt:lpstr>
      <vt:lpstr>Ray casting a single object</vt:lpstr>
      <vt:lpstr>Ray</vt:lpstr>
      <vt:lpstr>Intersection with a sphere</vt:lpstr>
      <vt:lpstr>Quadratic surfaces - quadrics</vt:lpstr>
      <vt:lpstr>Implicit surface equations: quadrics</vt:lpstr>
      <vt:lpstr>Ray equation with homogeneous coordinates</vt:lpstr>
      <vt:lpstr>Ray-quadric intersection</vt:lpstr>
      <vt:lpstr>Concept</vt:lpstr>
      <vt:lpstr>Functions in GLSL</vt:lpstr>
      <vt:lpstr>Outline: ray—quadric intersection</vt:lpstr>
      <vt:lpstr>Solving the equation</vt:lpstr>
      <vt:lpstr>Outline: ray intersection in main</vt:lpstr>
      <vt:lpstr>Outline: fragment color in main</vt:lpstr>
      <vt:lpstr>Expected result</vt:lpstr>
      <vt:lpstr>Tasks</vt:lpstr>
      <vt:lpstr>Metaballs</vt:lpstr>
      <vt:lpstr>Fun with metaballs</vt:lpstr>
      <vt:lpstr>Surface normal of implicit surface</vt:lpstr>
      <vt:lpstr>Sphere normal as gradient</vt:lpstr>
      <vt:lpstr>Quadric’s normal at surface point</vt:lpstr>
      <vt:lpstr>Finding the normal in main</vt:lpstr>
      <vt:lpstr>Task</vt:lpstr>
      <vt:lpstr>Clipped quadric</vt:lpstr>
      <vt:lpstr>Clipped quadrics</vt:lpstr>
      <vt:lpstr>Expected result</vt:lpstr>
    </vt:vector>
  </TitlesOfParts>
  <Company>Budapest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Vizualizáció és képszintézis</dc:title>
  <dc:creator>László Szécsi</dc:creator>
  <cp:lastModifiedBy>Szécsi László</cp:lastModifiedBy>
  <cp:revision>346</cp:revision>
  <dcterms:created xsi:type="dcterms:W3CDTF">2014-12-27T20:04:49Z</dcterms:created>
  <dcterms:modified xsi:type="dcterms:W3CDTF">2021-11-30T00:26:55Z</dcterms:modified>
</cp:coreProperties>
</file>